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sldIdLst>
    <p:sldId id="270" r:id="rId2"/>
    <p:sldId id="261" r:id="rId3"/>
    <p:sldId id="358" r:id="rId4"/>
    <p:sldId id="359" r:id="rId5"/>
    <p:sldId id="360" r:id="rId6"/>
    <p:sldId id="361" r:id="rId7"/>
    <p:sldId id="363" r:id="rId8"/>
    <p:sldId id="362" r:id="rId9"/>
    <p:sldId id="288" r:id="rId10"/>
    <p:sldId id="290" r:id="rId11"/>
    <p:sldId id="385" r:id="rId12"/>
    <p:sldId id="386" r:id="rId13"/>
    <p:sldId id="387" r:id="rId14"/>
    <p:sldId id="291" r:id="rId15"/>
    <p:sldId id="292" r:id="rId16"/>
    <p:sldId id="271" r:id="rId17"/>
    <p:sldId id="272" r:id="rId18"/>
    <p:sldId id="273" r:id="rId19"/>
    <p:sldId id="275" r:id="rId20"/>
    <p:sldId id="276" r:id="rId21"/>
    <p:sldId id="274" r:id="rId22"/>
    <p:sldId id="277" r:id="rId23"/>
    <p:sldId id="278" r:id="rId24"/>
    <p:sldId id="280" r:id="rId25"/>
    <p:sldId id="281" r:id="rId26"/>
    <p:sldId id="282" r:id="rId27"/>
    <p:sldId id="284" r:id="rId28"/>
    <p:sldId id="285" r:id="rId29"/>
    <p:sldId id="286" r:id="rId30"/>
    <p:sldId id="289" r:id="rId31"/>
    <p:sldId id="299" r:id="rId32"/>
    <p:sldId id="294" r:id="rId33"/>
    <p:sldId id="298" r:id="rId34"/>
    <p:sldId id="296" r:id="rId35"/>
    <p:sldId id="304" r:id="rId36"/>
    <p:sldId id="305" r:id="rId37"/>
    <p:sldId id="279" r:id="rId38"/>
    <p:sldId id="301" r:id="rId39"/>
    <p:sldId id="365" r:id="rId40"/>
    <p:sldId id="366" r:id="rId41"/>
    <p:sldId id="364" r:id="rId42"/>
    <p:sldId id="302" r:id="rId43"/>
    <p:sldId id="303" r:id="rId44"/>
    <p:sldId id="307" r:id="rId45"/>
    <p:sldId id="309" r:id="rId46"/>
    <p:sldId id="310" r:id="rId47"/>
    <p:sldId id="308" r:id="rId48"/>
    <p:sldId id="311" r:id="rId49"/>
    <p:sldId id="312" r:id="rId50"/>
    <p:sldId id="313" r:id="rId51"/>
    <p:sldId id="384" r:id="rId52"/>
    <p:sldId id="388" r:id="rId53"/>
    <p:sldId id="314" r:id="rId54"/>
    <p:sldId id="266" r:id="rId55"/>
    <p:sldId id="317" r:id="rId56"/>
    <p:sldId id="316" r:id="rId57"/>
    <p:sldId id="318" r:id="rId58"/>
    <p:sldId id="263" r:id="rId59"/>
    <p:sldId id="319" r:id="rId60"/>
    <p:sldId id="320" r:id="rId61"/>
    <p:sldId id="367" r:id="rId62"/>
    <p:sldId id="368" r:id="rId63"/>
    <p:sldId id="369" r:id="rId64"/>
    <p:sldId id="370" r:id="rId65"/>
    <p:sldId id="371" r:id="rId66"/>
    <p:sldId id="372" r:id="rId67"/>
    <p:sldId id="373" r:id="rId68"/>
    <p:sldId id="375" r:id="rId69"/>
    <p:sldId id="376" r:id="rId70"/>
    <p:sldId id="378" r:id="rId71"/>
    <p:sldId id="379" r:id="rId72"/>
    <p:sldId id="380" r:id="rId73"/>
    <p:sldId id="381" r:id="rId74"/>
    <p:sldId id="382" r:id="rId75"/>
    <p:sldId id="383" r:id="rId76"/>
    <p:sldId id="256" r:id="rId77"/>
    <p:sldId id="267" r:id="rId78"/>
    <p:sldId id="321" r:id="rId79"/>
    <p:sldId id="322" r:id="rId80"/>
    <p:sldId id="323" r:id="rId8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V" initials="S" lastIdx="1" clrIdx="0">
    <p:extLst>
      <p:ext uri="{19B8F6BF-5375-455C-9EA6-DF929625EA0E}">
        <p15:presenceInfo xmlns:p15="http://schemas.microsoft.com/office/powerpoint/2012/main" userId="SV"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DF9FF"/>
    <a:srgbClr val="FFE5E5"/>
    <a:srgbClr val="EAEAEA"/>
    <a:srgbClr val="C0C0C0"/>
    <a:srgbClr val="B9F2FF"/>
    <a:srgbClr val="EBFBFF"/>
    <a:srgbClr val="FFCCCC"/>
    <a:srgbClr val="CCECFF"/>
    <a:srgbClr val="CEF5FE"/>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699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commentAuthors" Target="commentAuthor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lt-LT"/>
              <a:t>Spustelėję redaguokite stilių</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Spustelėkite norėdami redaguoti šablono paantraštės stilių</a:t>
            </a:r>
            <a:endParaRPr lang="en-US" dirty="0"/>
          </a:p>
        </p:txBody>
      </p:sp>
      <p:sp>
        <p:nvSpPr>
          <p:cNvPr id="4" name="Date Placeholder 3"/>
          <p:cNvSpPr>
            <a:spLocks noGrp="1"/>
          </p:cNvSpPr>
          <p:nvPr>
            <p:ph type="dt" sz="half" idx="10"/>
          </p:nvPr>
        </p:nvSpPr>
        <p:spPr/>
        <p:txBody>
          <a:bodyPr/>
          <a:lstStyle/>
          <a:p>
            <a:fld id="{957204E3-48A3-4A88-A6CB-385257293333}" type="datetimeFigureOut">
              <a:rPr lang="lt-LT" smtClean="0"/>
              <a:pPr/>
              <a:t>2018-09-27</a:t>
            </a:fld>
            <a:endParaRPr lang="lt-LT"/>
          </a:p>
        </p:txBody>
      </p:sp>
      <p:sp>
        <p:nvSpPr>
          <p:cNvPr id="5" name="Footer Placeholder 4"/>
          <p:cNvSpPr>
            <a:spLocks noGrp="1"/>
          </p:cNvSpPr>
          <p:nvPr>
            <p:ph type="ftr" sz="quarter" idx="11"/>
          </p:nvPr>
        </p:nvSpPr>
        <p:spPr>
          <a:xfrm>
            <a:off x="2416500" y="329307"/>
            <a:ext cx="4973915" cy="309201"/>
          </a:xfrm>
        </p:spPr>
        <p:txBody>
          <a:bodyPr/>
          <a:lstStyle/>
          <a:p>
            <a:endParaRPr lang="lt-LT"/>
          </a:p>
        </p:txBody>
      </p:sp>
      <p:sp>
        <p:nvSpPr>
          <p:cNvPr id="6" name="Slide Number Placeholder 5"/>
          <p:cNvSpPr>
            <a:spLocks noGrp="1"/>
          </p:cNvSpPr>
          <p:nvPr>
            <p:ph type="sldNum" sz="quarter" idx="12"/>
          </p:nvPr>
        </p:nvSpPr>
        <p:spPr>
          <a:xfrm>
            <a:off x="1437664" y="798973"/>
            <a:ext cx="811019" cy="503578"/>
          </a:xfrm>
        </p:spPr>
        <p:txBody>
          <a:bodyPr/>
          <a:lstStyle/>
          <a:p>
            <a:fld id="{F8AFCBDE-AEDD-49B6-B957-FF22C975D42B}" type="slidenum">
              <a:rPr lang="lt-LT" smtClean="0"/>
              <a:pPr/>
              <a:t>‹#›</a:t>
            </a:fld>
            <a:endParaRPr lang="lt-LT"/>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6504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Vertical Text Placeholder 2"/>
          <p:cNvSpPr>
            <a:spLocks noGrp="1"/>
          </p:cNvSpPr>
          <p:nvPr>
            <p:ph type="body" orient="vert" idx="1"/>
          </p:nvPr>
        </p:nvSpPr>
        <p:spPr/>
        <p:txBody>
          <a:bodyPr vert="eaVert"/>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957204E3-48A3-4A88-A6CB-385257293333}" type="datetimeFigureOut">
              <a:rPr lang="lt-LT" smtClean="0"/>
              <a:pPr/>
              <a:t>2018-09-27</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F8AFCBDE-AEDD-49B6-B957-FF22C975D42B}" type="slidenum">
              <a:rPr lang="lt-LT" smtClean="0"/>
              <a:pPr/>
              <a:t>‹#›</a:t>
            </a:fld>
            <a:endParaRPr lang="lt-LT"/>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44049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lt-LT"/>
              <a:t>Spustelėję redaguokite stilių</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957204E3-48A3-4A88-A6CB-385257293333}" type="datetimeFigureOut">
              <a:rPr lang="lt-LT" smtClean="0"/>
              <a:pPr/>
              <a:t>2018-09-27</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F8AFCBDE-AEDD-49B6-B957-FF22C975D42B}" type="slidenum">
              <a:rPr lang="lt-LT" smtClean="0"/>
              <a:pPr/>
              <a:t>‹#›</a:t>
            </a:fld>
            <a:endParaRPr lang="lt-LT"/>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18503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Content Placeholder 2"/>
          <p:cNvSpPr>
            <a:spLocks noGrp="1"/>
          </p:cNvSpPr>
          <p:nvPr>
            <p:ph idx="1"/>
          </p:nvPr>
        </p:nvSpPr>
        <p:spPr/>
        <p:txBody>
          <a:bodyPr anchor="t"/>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957204E3-48A3-4A88-A6CB-385257293333}" type="datetimeFigureOut">
              <a:rPr lang="lt-LT" smtClean="0"/>
              <a:pPr/>
              <a:t>2018-09-27</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F8AFCBDE-AEDD-49B6-B957-FF22C975D42B}" type="slidenum">
              <a:rPr lang="lt-LT" smtClean="0"/>
              <a:pPr/>
              <a:t>‹#›</a:t>
            </a:fld>
            <a:endParaRPr lang="lt-LT"/>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14712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lt-LT"/>
              <a:t>Spustelėję redaguokite stilių</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Redaguokite šablono teksto stilius</a:t>
            </a:r>
          </a:p>
        </p:txBody>
      </p:sp>
      <p:sp>
        <p:nvSpPr>
          <p:cNvPr id="4" name="Date Placeholder 3"/>
          <p:cNvSpPr>
            <a:spLocks noGrp="1"/>
          </p:cNvSpPr>
          <p:nvPr>
            <p:ph type="dt" sz="half" idx="10"/>
          </p:nvPr>
        </p:nvSpPr>
        <p:spPr/>
        <p:txBody>
          <a:bodyPr/>
          <a:lstStyle/>
          <a:p>
            <a:fld id="{957204E3-48A3-4A88-A6CB-385257293333}" type="datetimeFigureOut">
              <a:rPr lang="lt-LT" smtClean="0"/>
              <a:pPr/>
              <a:t>2018-09-27</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F8AFCBDE-AEDD-49B6-B957-FF22C975D42B}" type="slidenum">
              <a:rPr lang="lt-LT" smtClean="0"/>
              <a:pPr/>
              <a:t>‹#›</a:t>
            </a:fld>
            <a:endParaRPr lang="lt-LT"/>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62067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lt-LT"/>
              <a:t>Spustelėję redaguokite stilių</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5" name="Date Placeholder 4"/>
          <p:cNvSpPr>
            <a:spLocks noGrp="1"/>
          </p:cNvSpPr>
          <p:nvPr>
            <p:ph type="dt" sz="half" idx="10"/>
          </p:nvPr>
        </p:nvSpPr>
        <p:spPr/>
        <p:txBody>
          <a:bodyPr/>
          <a:lstStyle/>
          <a:p>
            <a:fld id="{957204E3-48A3-4A88-A6CB-385257293333}" type="datetimeFigureOut">
              <a:rPr lang="lt-LT" smtClean="0"/>
              <a:pPr/>
              <a:t>2018-09-27</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F8AFCBDE-AEDD-49B6-B957-FF22C975D42B}" type="slidenum">
              <a:rPr lang="lt-LT" smtClean="0"/>
              <a:pPr/>
              <a:t>‹#›</a:t>
            </a:fld>
            <a:endParaRPr lang="lt-LT"/>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76474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lt-LT"/>
              <a:t>Spustelėję redaguokite stilių</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Redaguokite šablono teksto stilius</a:t>
            </a:r>
          </a:p>
        </p:txBody>
      </p:sp>
      <p:sp>
        <p:nvSpPr>
          <p:cNvPr id="4" name="Content Placeholder 3"/>
          <p:cNvSpPr>
            <a:spLocks noGrp="1"/>
          </p:cNvSpPr>
          <p:nvPr>
            <p:ph sz="half" idx="2"/>
          </p:nvPr>
        </p:nvSpPr>
        <p:spPr>
          <a:xfrm>
            <a:off x="1447191" y="2824269"/>
            <a:ext cx="4645152" cy="2644457"/>
          </a:xfrm>
        </p:spPr>
        <p:txBody>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Redaguokite šablono teksto stilius</a:t>
            </a:r>
          </a:p>
        </p:txBody>
      </p:sp>
      <p:sp>
        <p:nvSpPr>
          <p:cNvPr id="6" name="Content Placeholder 5"/>
          <p:cNvSpPr>
            <a:spLocks noGrp="1"/>
          </p:cNvSpPr>
          <p:nvPr>
            <p:ph sz="quarter" idx="4"/>
          </p:nvPr>
        </p:nvSpPr>
        <p:spPr>
          <a:xfrm>
            <a:off x="6412362" y="2821491"/>
            <a:ext cx="4645152" cy="2637371"/>
          </a:xfrm>
        </p:spPr>
        <p:txBody>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7" name="Date Placeholder 6"/>
          <p:cNvSpPr>
            <a:spLocks noGrp="1"/>
          </p:cNvSpPr>
          <p:nvPr>
            <p:ph type="dt" sz="half" idx="10"/>
          </p:nvPr>
        </p:nvSpPr>
        <p:spPr/>
        <p:txBody>
          <a:bodyPr/>
          <a:lstStyle/>
          <a:p>
            <a:fld id="{957204E3-48A3-4A88-A6CB-385257293333}" type="datetimeFigureOut">
              <a:rPr lang="lt-LT" smtClean="0"/>
              <a:pPr/>
              <a:t>2018-09-27</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F8AFCBDE-AEDD-49B6-B957-FF22C975D42B}" type="slidenum">
              <a:rPr lang="lt-LT" smtClean="0"/>
              <a:pPr/>
              <a:t>‹#›</a:t>
            </a:fld>
            <a:endParaRPr lang="lt-LT"/>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25951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Date Placeholder 2"/>
          <p:cNvSpPr>
            <a:spLocks noGrp="1"/>
          </p:cNvSpPr>
          <p:nvPr>
            <p:ph type="dt" sz="half" idx="10"/>
          </p:nvPr>
        </p:nvSpPr>
        <p:spPr/>
        <p:txBody>
          <a:bodyPr/>
          <a:lstStyle/>
          <a:p>
            <a:fld id="{957204E3-48A3-4A88-A6CB-385257293333}" type="datetimeFigureOut">
              <a:rPr lang="lt-LT" smtClean="0"/>
              <a:pPr/>
              <a:t>2018-09-27</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F8AFCBDE-AEDD-49B6-B957-FF22C975D42B}" type="slidenum">
              <a:rPr lang="lt-LT" smtClean="0"/>
              <a:pPr/>
              <a:t>‹#›</a:t>
            </a:fld>
            <a:endParaRPr lang="lt-LT"/>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78361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7204E3-48A3-4A88-A6CB-385257293333}" type="datetimeFigureOut">
              <a:rPr lang="lt-LT" smtClean="0"/>
              <a:pPr/>
              <a:t>2018-09-27</a:t>
            </a:fld>
            <a:endParaRPr lang="lt-LT"/>
          </a:p>
        </p:txBody>
      </p:sp>
      <p:sp>
        <p:nvSpPr>
          <p:cNvPr id="3" name="Footer Placeholder 2"/>
          <p:cNvSpPr>
            <a:spLocks noGrp="1"/>
          </p:cNvSpPr>
          <p:nvPr>
            <p:ph type="ftr" sz="quarter" idx="11"/>
          </p:nvPr>
        </p:nvSpPr>
        <p:spPr/>
        <p:txBody>
          <a:bodyPr/>
          <a:lstStyle/>
          <a:p>
            <a:endParaRPr lang="lt-LT"/>
          </a:p>
        </p:txBody>
      </p:sp>
      <p:sp>
        <p:nvSpPr>
          <p:cNvPr id="4" name="Slide Number Placeholder 3"/>
          <p:cNvSpPr>
            <a:spLocks noGrp="1"/>
          </p:cNvSpPr>
          <p:nvPr>
            <p:ph type="sldNum" sz="quarter" idx="12"/>
          </p:nvPr>
        </p:nvSpPr>
        <p:spPr/>
        <p:txBody>
          <a:bodyPr/>
          <a:lstStyle/>
          <a:p>
            <a:fld id="{F8AFCBDE-AEDD-49B6-B957-FF22C975D42B}" type="slidenum">
              <a:rPr lang="lt-LT" smtClean="0"/>
              <a:pPr/>
              <a:t>‹#›</a:t>
            </a:fld>
            <a:endParaRPr lang="lt-LT"/>
          </a:p>
        </p:txBody>
      </p:sp>
    </p:spTree>
    <p:extLst>
      <p:ext uri="{BB962C8B-B14F-4D97-AF65-F5344CB8AC3E}">
        <p14:creationId xmlns:p14="http://schemas.microsoft.com/office/powerpoint/2010/main" val="2466748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lt-LT"/>
              <a:t>Spustelėję redaguokite stilių</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Redaguokite šablono teksto stilius</a:t>
            </a:r>
          </a:p>
        </p:txBody>
      </p:sp>
      <p:sp>
        <p:nvSpPr>
          <p:cNvPr id="5" name="Date Placeholder 4"/>
          <p:cNvSpPr>
            <a:spLocks noGrp="1"/>
          </p:cNvSpPr>
          <p:nvPr>
            <p:ph type="dt" sz="half" idx="10"/>
          </p:nvPr>
        </p:nvSpPr>
        <p:spPr/>
        <p:txBody>
          <a:bodyPr/>
          <a:lstStyle/>
          <a:p>
            <a:fld id="{957204E3-48A3-4A88-A6CB-385257293333}" type="datetimeFigureOut">
              <a:rPr lang="lt-LT" smtClean="0"/>
              <a:pPr/>
              <a:t>2018-09-27</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F8AFCBDE-AEDD-49B6-B957-FF22C975D42B}" type="slidenum">
              <a:rPr lang="lt-LT" smtClean="0"/>
              <a:pPr/>
              <a:t>‹#›</a:t>
            </a:fld>
            <a:endParaRPr lang="lt-LT"/>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8095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lt-LT"/>
              <a:t>Spustelėję redaguokite stilių</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a:t>Spustelėkite piktogramą norėdami įtraukti paveikslėlį</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Redaguokite šablono teksto stilius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957204E3-48A3-4A88-A6CB-385257293333}" type="datetimeFigureOut">
              <a:rPr lang="lt-LT" smtClean="0"/>
              <a:pPr/>
              <a:t>2018-09-27</a:t>
            </a:fld>
            <a:endParaRPr lang="lt-LT"/>
          </a:p>
        </p:txBody>
      </p:sp>
      <p:sp>
        <p:nvSpPr>
          <p:cNvPr id="6" name="Footer Placeholder 5"/>
          <p:cNvSpPr>
            <a:spLocks noGrp="1"/>
          </p:cNvSpPr>
          <p:nvPr>
            <p:ph type="ftr" sz="quarter" idx="11"/>
          </p:nvPr>
        </p:nvSpPr>
        <p:spPr>
          <a:xfrm>
            <a:off x="1447382" y="318640"/>
            <a:ext cx="5541004" cy="320931"/>
          </a:xfrm>
        </p:spPr>
        <p:txBody>
          <a:bodyPr/>
          <a:lstStyle/>
          <a:p>
            <a:endParaRPr lang="lt-LT"/>
          </a:p>
        </p:txBody>
      </p:sp>
      <p:sp>
        <p:nvSpPr>
          <p:cNvPr id="7" name="Slide Number Placeholder 6"/>
          <p:cNvSpPr>
            <a:spLocks noGrp="1"/>
          </p:cNvSpPr>
          <p:nvPr>
            <p:ph type="sldNum" sz="quarter" idx="12"/>
          </p:nvPr>
        </p:nvSpPr>
        <p:spPr/>
        <p:txBody>
          <a:bodyPr/>
          <a:lstStyle/>
          <a:p>
            <a:fld id="{F8AFCBDE-AEDD-49B6-B957-FF22C975D42B}" type="slidenum">
              <a:rPr lang="lt-LT" smtClean="0"/>
              <a:pPr/>
              <a:t>‹#›</a:t>
            </a:fld>
            <a:endParaRPr lang="lt-LT"/>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65464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lt-LT"/>
              <a:t>Spustelėję redaguokite stilių</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957204E3-48A3-4A88-A6CB-385257293333}" type="datetimeFigureOut">
              <a:rPr lang="lt-LT" smtClean="0"/>
              <a:pPr/>
              <a:t>2018-09-27</a:t>
            </a:fld>
            <a:endParaRPr lang="lt-LT"/>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lt-LT"/>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F8AFCBDE-AEDD-49B6-B957-FF22C975D42B}" type="slidenum">
              <a:rPr lang="lt-LT" smtClean="0"/>
              <a:pPr/>
              <a:t>‹#›</a:t>
            </a:fld>
            <a:endParaRPr lang="lt-LT"/>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172216"/>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teises%20aktai/leidimas%20ar%20teise%20dirbti%20tvarkos%20aprasas.docx"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pvz/lydra&#353;tis.docx"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vsd.lt/paslapciu-apsauga/teises-aktai/"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pvz/&#303;slaptintas%20&#303;sakymas.docx"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pvz/lydra&#353;tis.docx"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pvz/lydra&#353;tis.docx"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pvz/&#303;slaptint&#371;%20isakymu%20registras.docx"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pvz/isakymu%20registro%20priedas.docx" TargetMode="External"/><Relationship Id="rId2" Type="http://schemas.openxmlformats.org/officeDocument/2006/relationships/hyperlink" Target="pvz/veiklos%20isakymu%20registras.docx"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pvz/Bendras%20&#303;slaptint&#371;%20dokument&#371;%20registras.docx"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pvz/gaut&#371;%20dokument&#371;%20registras.doc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hyperlink" Target="teises%20aktai/PAKK%20protokolas_d&#279;l%20registru%20islaptinimo%20ir%201%20egz..pdf" TargetMode="External"/><Relationship Id="rId2" Type="http://schemas.openxmlformats.org/officeDocument/2006/relationships/hyperlink" Target="teises%20aktai/PAKK%20rekomendacijos%20del%20detaliuju%20sarasu.odt"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pvz/gaut&#371;%20dokument&#371;%20registras.docx"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pvz/Bendras%20&#303;slaptint&#371;%20dokument&#371;%20registras.docx"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LVAT%20rastas%20VSD%20del%20mobilizacijos%20plano.pdf" TargetMode="External"/><Relationship Id="rId7" Type="http://schemas.openxmlformats.org/officeDocument/2006/relationships/hyperlink" Target="teises%20aktai/PAKK%20protokolas_d&#279;l%20registru%20islaptinimo%20ir%201%20egz..pdf" TargetMode="External"/><Relationship Id="rId2" Type="http://schemas.openxmlformats.org/officeDocument/2006/relationships/hyperlink" Target="pvz/dokumentacijos%20planas.docx" TargetMode="External"/><Relationship Id="rId1" Type="http://schemas.openxmlformats.org/officeDocument/2006/relationships/slideLayout" Target="../slideLayouts/slideLayout2.xml"/><Relationship Id="rId6" Type="http://schemas.openxmlformats.org/officeDocument/2006/relationships/hyperlink" Target="LVAT%20atsakymas%20VSD%20del%20mobilizacijos%20plano.pdf" TargetMode="External"/><Relationship Id="rId5" Type="http://schemas.openxmlformats.org/officeDocument/2006/relationships/hyperlink" Target="2016-09-29%20PAKK%20del%20minimaliu%20saugojimo%20terminu.pdf" TargetMode="External"/><Relationship Id="rId4" Type="http://schemas.openxmlformats.org/officeDocument/2006/relationships/hyperlink" Target="VSD%20ra&#353;tas%20del%20mobilizacijos%20plano.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pvz/uzbaigtu%20bylu%20apskaitos%20zurnalas.docx" TargetMode="External"/><Relationship Id="rId2" Type="http://schemas.openxmlformats.org/officeDocument/2006/relationships/hyperlink" Target="pvz/antrastinis%20lapas.docx"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pvz/i&#353;slaptintas%20&#303;sakymas.doc"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hyperlink" Target="pvz/gautu%20su%20u&#382;pildyta%20skiltim%20registras.docx"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hyperlink" Target="pvz/uzbaigtu%20bylu%20apskaitos%20zurnalas%20po%20i&#353;slaptinimo.docx"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hyperlink" Target="pvz/&#303;sakym&#371;%20tvarkymas.docx"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pvz/naikinimas%20-%20registr&#371;.docx" TargetMode="External"/><Relationship Id="rId2" Type="http://schemas.openxmlformats.org/officeDocument/2006/relationships/hyperlink" Target="pvz/gautu%20su%20u&#382;pildyta%20skiltim%20registras.docx" TargetMode="Externa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hyperlink" Target="pvz/naikinimo%20pvz/Registr&#371;%20naikinimas-%20ne&#303;slaptintas%20NA.docx" TargetMode="External"/><Relationship Id="rId2" Type="http://schemas.openxmlformats.org/officeDocument/2006/relationships/hyperlink" Target="pvz/naikinimo%20pvz/Registr&#371;%20naikinimas-%20&#303;slaptintas%20NA.docx" TargetMode="Externa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hyperlink" Target="pvz/naikinimo%20pvz/I&#353;slaptint&#371;%20registr&#371;%20NA%20EAIS.docx"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hyperlink" Target="pvz/naikinimo%20pvz/Ne&#303;slaptint&#371;%20registr&#371;%20NA%20EAIS.docx" TargetMode="Externa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hyperlink" Target="pvz/naikinimo%20pvz/Susira&#353;in&#279;jimo%20naikinimas-ne&#303;slaptintas%20NA.docx" TargetMode="External"/><Relationship Id="rId2" Type="http://schemas.openxmlformats.org/officeDocument/2006/relationships/hyperlink" Target="pvz/naikinimo%20pvz/Susira&#353;in&#279;jimo%20naikinimas-%20&#303;slaptintas%20NA.docx" TargetMode="Externa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hyperlink" Target="pvz/naikinimo%20pvz/Akt&#371;%20naikinimas-%20ne&#303;slaptintas%20NA.docx" TargetMode="External"/><Relationship Id="rId2" Type="http://schemas.openxmlformats.org/officeDocument/2006/relationships/hyperlink" Target="pvz/naikinimo%20pvz/Akt&#371;%20naikinimas-%20&#303;slaptintas%20NA.docx" TargetMode="Externa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hyperlink" Target="pvz/naikinimo%20pvz/Mobil.%20plano%20naikinimas-%20ne&#303;slaptintas%20NA.docx" TargetMode="External"/><Relationship Id="rId2" Type="http://schemas.openxmlformats.org/officeDocument/2006/relationships/hyperlink" Target="pvz/naikinimo%20pvz/Mobil.%20plano%20naikinimas-%20&#303;slaptintas%20NA.docx" TargetMode="Externa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hyperlink" Target="tvarkos%20apra&#353;o%20priedai/sunaikinimo%20aktas.docx" TargetMode="Externa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hyperlink" Target="pvz/uzbaigtu%20bylu%20apskaitos%20zurnalas%20po%20i&#353;slaptinimo.docx" TargetMode="External"/><Relationship Id="rId2" Type="http://schemas.openxmlformats.org/officeDocument/2006/relationships/hyperlink" Target="pvz/gautu%20su%20u&#382;pildyta%20skiltim%20registras.docx" TargetMode="Externa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136C350-063B-4619-AA6A-506A8B6F8FCF}"/>
              </a:ext>
            </a:extLst>
          </p:cNvPr>
          <p:cNvSpPr>
            <a:spLocks noGrp="1"/>
          </p:cNvSpPr>
          <p:nvPr>
            <p:ph type="ctrTitle"/>
          </p:nvPr>
        </p:nvSpPr>
        <p:spPr>
          <a:xfrm>
            <a:off x="2417779" y="676464"/>
            <a:ext cx="8637073" cy="1555008"/>
          </a:xfrm>
        </p:spPr>
        <p:txBody>
          <a:bodyPr>
            <a:normAutofit fontScale="90000"/>
          </a:bodyPr>
          <a:lstStyle/>
          <a:p>
            <a:pPr>
              <a:lnSpc>
                <a:spcPct val="120000"/>
              </a:lnSpc>
            </a:pPr>
            <a:r>
              <a:rPr lang="lt-LT" sz="4000" b="1"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a:t>
            </a:r>
            <a:r>
              <a:rPr lang="lt-LT" sz="4000" b="1" i="1"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lt-LT" sz="4000" b="1"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dokumentų valdymo aktualijos, PRAKTINIAI ASPEKTAI</a:t>
            </a:r>
          </a:p>
        </p:txBody>
      </p:sp>
      <p:sp>
        <p:nvSpPr>
          <p:cNvPr id="5" name="Antrinis pavadinimas 4">
            <a:extLst>
              <a:ext uri="{FF2B5EF4-FFF2-40B4-BE49-F238E27FC236}">
                <a16:creationId xmlns:a16="http://schemas.microsoft.com/office/drawing/2014/main" id="{FAAD4CC8-1F7C-4803-9729-01ABBD55E167}"/>
              </a:ext>
            </a:extLst>
          </p:cNvPr>
          <p:cNvSpPr>
            <a:spLocks noGrp="1"/>
          </p:cNvSpPr>
          <p:nvPr>
            <p:ph type="subTitle" idx="1"/>
          </p:nvPr>
        </p:nvSpPr>
        <p:spPr>
          <a:xfrm>
            <a:off x="5301842" y="3531204"/>
            <a:ext cx="5753010" cy="1644803"/>
          </a:xfrm>
        </p:spPr>
        <p:txBody>
          <a:bodyPr>
            <a:normAutofit/>
          </a:bodyPr>
          <a:lstStyle/>
          <a:p>
            <a:pPr algn="r">
              <a:spcBef>
                <a:spcPts val="0"/>
              </a:spcBef>
            </a:pPr>
            <a:r>
              <a:rPr lang="lt-LT" sz="3200" dirty="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Vilniaus regioninis valstybės archyvas</a:t>
            </a:r>
          </a:p>
        </p:txBody>
      </p:sp>
    </p:spTree>
    <p:extLst>
      <p:ext uri="{BB962C8B-B14F-4D97-AF65-F5344CB8AC3E}">
        <p14:creationId xmlns:p14="http://schemas.microsoft.com/office/powerpoint/2010/main" val="1183923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94DFB19-A718-4B9D-AFD6-E8119E19CEDB}"/>
              </a:ext>
            </a:extLst>
          </p:cNvPr>
          <p:cNvSpPr>
            <a:spLocks noGrp="1"/>
          </p:cNvSpPr>
          <p:nvPr>
            <p:ph type="title"/>
          </p:nvPr>
        </p:nvSpPr>
        <p:spPr>
          <a:xfrm>
            <a:off x="1451579" y="595618"/>
            <a:ext cx="9603275" cy="1073792"/>
          </a:xfrm>
        </p:spPr>
        <p:txBody>
          <a:bodyPr>
            <a:normAutofit fontScale="90000"/>
          </a:bodyPr>
          <a:lstStyle/>
          <a:p>
            <a:pPr>
              <a:lnSpc>
                <a:spcPct val="120000"/>
              </a:lnSpc>
            </a:pPr>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LIETUVOS RESPUBLIKOS VALSTYBĖS IR TARNYBOS PASLAPČIŲ ĮSTATYMAS (</a:t>
            </a:r>
            <a:r>
              <a:rPr lang="lt-LT" sz="22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Suvestinė redakcija nuo 2018-04-28)</a:t>
            </a:r>
            <a:endParaRPr lang="lt-LT" dirty="0"/>
          </a:p>
        </p:txBody>
      </p:sp>
      <p:sp>
        <p:nvSpPr>
          <p:cNvPr id="3" name="Turinio vietos rezervavimo ženklas 2">
            <a:extLst>
              <a:ext uri="{FF2B5EF4-FFF2-40B4-BE49-F238E27FC236}">
                <a16:creationId xmlns:a16="http://schemas.microsoft.com/office/drawing/2014/main" id="{3C2CFAAC-8452-44D5-A7E8-EC9605B972DD}"/>
              </a:ext>
            </a:extLst>
          </p:cNvPr>
          <p:cNvSpPr>
            <a:spLocks noGrp="1"/>
          </p:cNvSpPr>
          <p:nvPr>
            <p:ph idx="1"/>
          </p:nvPr>
        </p:nvSpPr>
        <p:spPr>
          <a:xfrm>
            <a:off x="1451579" y="2015732"/>
            <a:ext cx="9603275" cy="3823006"/>
          </a:xfrm>
        </p:spPr>
        <p:txBody>
          <a:bodyPr>
            <a:normAutofit lnSpcReduction="10000"/>
          </a:bodyPr>
          <a:lstStyle/>
          <a:p>
            <a:pPr algn="just">
              <a:lnSpc>
                <a:spcPct val="130000"/>
              </a:lnSpc>
              <a:spcBef>
                <a:spcPts val="0"/>
              </a:spcBef>
            </a:pP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16 straipsnis. Teisė dirbti ar susipažinti su įslaptinta informacija, žymima slaptumo žyma „Riboto naudojimo“</a:t>
            </a:r>
          </a:p>
          <a:p>
            <a:pPr algn="just">
              <a:lnSpc>
                <a:spcPct val="130000"/>
              </a:lnSpc>
              <a:spcBef>
                <a:spcPts val="0"/>
              </a:spcBef>
            </a:pPr>
            <a:r>
              <a:rPr lang="lt-LT" sz="2400" dirty="0">
                <a:solidFill>
                  <a:srgbClr val="0070C0"/>
                </a:solidFill>
                <a:latin typeface="Arial" panose="020B0604020202020204" pitchFamily="34" charset="0"/>
                <a:cs typeface="Arial" panose="020B0604020202020204" pitchFamily="34" charset="0"/>
              </a:rPr>
              <a:t>1.	Paslapčių subjekto darbuotojams teisę dirbti ar susipažinti su įslaptinta informacija, žymima slaptumo žyma „Riboto naudojimo“, suteikia paslapčių subjekto vadovas ar jo įgaliotas asmuo,[...] </a:t>
            </a:r>
          </a:p>
          <a:p>
            <a:pPr algn="just">
              <a:lnSpc>
                <a:spcPct val="130000"/>
              </a:lnSpc>
              <a:spcBef>
                <a:spcPts val="0"/>
              </a:spcBef>
            </a:pPr>
            <a:r>
              <a:rPr lang="lt-LT" sz="2400" dirty="0">
                <a:solidFill>
                  <a:srgbClr val="0070C0"/>
                </a:solidFill>
                <a:latin typeface="Arial" panose="020B0604020202020204" pitchFamily="34" charset="0"/>
                <a:cs typeface="Arial" panose="020B0604020202020204" pitchFamily="34" charset="0"/>
              </a:rPr>
              <a:t>Ši teisė suteikiama iki darbo (tarnybos) santykių nutraukimo arba iki renkamų ar skiriamų į pareigas asmenų įgaliojimų laiko pasibaigimo.</a:t>
            </a:r>
          </a:p>
          <a:p>
            <a:endParaRPr lang="lt-LT" sz="2400" dirty="0">
              <a:latin typeface="Arial" panose="020B0604020202020204" pitchFamily="34" charset="0"/>
              <a:cs typeface="Arial" panose="020B0604020202020204" pitchFamily="34" charset="0"/>
            </a:endParaRPr>
          </a:p>
          <a:p>
            <a:endParaRPr lang="lt-LT" dirty="0"/>
          </a:p>
        </p:txBody>
      </p:sp>
    </p:spTree>
    <p:extLst>
      <p:ext uri="{BB962C8B-B14F-4D97-AF65-F5344CB8AC3E}">
        <p14:creationId xmlns:p14="http://schemas.microsoft.com/office/powerpoint/2010/main" val="2143394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E07F227-A13B-4716-A045-B858AAFA8A9E}"/>
              </a:ext>
            </a:extLst>
          </p:cNvPr>
          <p:cNvSpPr>
            <a:spLocks noGrp="1"/>
          </p:cNvSpPr>
          <p:nvPr>
            <p:ph type="title"/>
          </p:nvPr>
        </p:nvSpPr>
        <p:spPr/>
        <p:txBody>
          <a:bodyPr>
            <a:normAutofit fontScale="90000"/>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LIETUVOS RESPUBLIKOS VALSTYBĖS IR TARNYBOS PASLAPČIŲ ĮSTATYMAS (</a:t>
            </a:r>
            <a:r>
              <a:rPr lang="lt-LT" sz="22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Suvestinė redakcija nuo 2018-04-28)</a:t>
            </a:r>
            <a:endParaRPr lang="lt-LT" dirty="0"/>
          </a:p>
        </p:txBody>
      </p:sp>
      <p:sp>
        <p:nvSpPr>
          <p:cNvPr id="3" name="Turinio vietos rezervavimo ženklas 2">
            <a:extLst>
              <a:ext uri="{FF2B5EF4-FFF2-40B4-BE49-F238E27FC236}">
                <a16:creationId xmlns:a16="http://schemas.microsoft.com/office/drawing/2014/main" id="{C4A9A448-13E9-44B3-A8FC-20105C9D56FF}"/>
              </a:ext>
            </a:extLst>
          </p:cNvPr>
          <p:cNvSpPr>
            <a:spLocks noGrp="1"/>
          </p:cNvSpPr>
          <p:nvPr>
            <p:ph idx="1"/>
          </p:nvPr>
        </p:nvSpPr>
        <p:spPr>
          <a:xfrm>
            <a:off x="1451579" y="2015732"/>
            <a:ext cx="9603275" cy="3974007"/>
          </a:xfrm>
        </p:spPr>
        <p:txBody>
          <a:bodyPr>
            <a:normAutofit fontScale="85000" lnSpcReduction="20000"/>
          </a:bodyPr>
          <a:lstStyle/>
          <a:p>
            <a:r>
              <a:rPr lang="lt-LT" sz="2600" dirty="0">
                <a:solidFill>
                  <a:srgbClr val="0070C0"/>
                </a:solidFill>
                <a:latin typeface="Arial" panose="020B0604020202020204" pitchFamily="34" charset="0"/>
                <a:cs typeface="Arial" panose="020B0604020202020204" pitchFamily="34" charset="0"/>
              </a:rPr>
              <a:t>2. Teisė dirbti ar susipažinti su įslaptinta informacija, žymima slaptumo žyma „Riboto naudojimo“, nesuteikiama arba panaikinama, jeigu asmuo:</a:t>
            </a:r>
          </a:p>
          <a:p>
            <a:r>
              <a:rPr lang="lt-LT" sz="2600" dirty="0">
                <a:solidFill>
                  <a:srgbClr val="0070C0"/>
                </a:solidFill>
                <a:latin typeface="Arial" panose="020B0604020202020204" pitchFamily="34" charset="0"/>
                <a:cs typeface="Arial" panose="020B0604020202020204" pitchFamily="34" charset="0"/>
              </a:rPr>
              <a:t>1) įsiteisėjusiu nuosprendžiu buvo pripažintas kaltu dėl labai sunkaus ar sunkaus nusikaltimo ir turi neišnykusį ar nepanaikintą </a:t>
            </a:r>
            <a:r>
              <a:rPr lang="lt-LT" sz="26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teistumą</a:t>
            </a:r>
            <a:r>
              <a:rPr lang="lt-LT" sz="2600" dirty="0">
                <a:solidFill>
                  <a:srgbClr val="0070C0"/>
                </a:solidFill>
                <a:latin typeface="Arial" panose="020B0604020202020204" pitchFamily="34" charset="0"/>
                <a:cs typeface="Arial" panose="020B0604020202020204" pitchFamily="34" charset="0"/>
              </a:rPr>
              <a:t>;</a:t>
            </a:r>
          </a:p>
          <a:p>
            <a:r>
              <a:rPr lang="lt-LT" sz="2600" dirty="0">
                <a:solidFill>
                  <a:srgbClr val="0070C0"/>
                </a:solidFill>
                <a:latin typeface="Arial" panose="020B0604020202020204" pitchFamily="34" charset="0"/>
                <a:cs typeface="Arial" panose="020B0604020202020204" pitchFamily="34" charset="0"/>
              </a:rPr>
              <a:t>2) įsiteisėjusiu nuosprendžiu buvo pripažintas kaltu dėl valstybės ar tarnybos paslapties atskleidimo, neteisėto disponavimo informacija, kuri yra valstybės paslaptis, valstybės paslapties praradimo, tarnybos paslapties pagrobimo ar kitokio neteisėto įgijimo ir turi neišnykusį ar nepanaikintą teistumą arba baudžiamojo nusižengimo atveju nuo apkaltinamojo nuosprendžio įsiteisėjimo dienos nepraėjo 3 metai;</a:t>
            </a:r>
          </a:p>
          <a:p>
            <a:endParaRPr lang="lt-LT" dirty="0"/>
          </a:p>
        </p:txBody>
      </p:sp>
    </p:spTree>
    <p:extLst>
      <p:ext uri="{BB962C8B-B14F-4D97-AF65-F5344CB8AC3E}">
        <p14:creationId xmlns:p14="http://schemas.microsoft.com/office/powerpoint/2010/main" val="2249759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77A6F1C8-0892-4D8C-AA6B-2C45A24EAFF4}"/>
              </a:ext>
            </a:extLst>
          </p:cNvPr>
          <p:cNvSpPr>
            <a:spLocks noGrp="1"/>
          </p:cNvSpPr>
          <p:nvPr>
            <p:ph type="title"/>
          </p:nvPr>
        </p:nvSpPr>
        <p:spPr/>
        <p:txBody>
          <a:bodyPr>
            <a:normAutofit fontScale="90000"/>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LIETUVOS RESPUBLIKOS VALSTYBĖS IR TARNYBOS PASLAPČIŲ ĮSTATYMAS (</a:t>
            </a:r>
            <a:r>
              <a:rPr lang="lt-LT" sz="22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Suvestinė redakcija nuo 2018-04-28)</a:t>
            </a:r>
            <a:endParaRPr lang="lt-LT" dirty="0"/>
          </a:p>
        </p:txBody>
      </p:sp>
      <p:sp>
        <p:nvSpPr>
          <p:cNvPr id="3" name="Turinio vietos rezervavimo ženklas 2">
            <a:extLst>
              <a:ext uri="{FF2B5EF4-FFF2-40B4-BE49-F238E27FC236}">
                <a16:creationId xmlns:a16="http://schemas.microsoft.com/office/drawing/2014/main" id="{3486A585-F2ED-4DEB-B8DB-F0A72125DFA9}"/>
              </a:ext>
            </a:extLst>
          </p:cNvPr>
          <p:cNvSpPr>
            <a:spLocks noGrp="1"/>
          </p:cNvSpPr>
          <p:nvPr>
            <p:ph idx="1"/>
          </p:nvPr>
        </p:nvSpPr>
        <p:spPr>
          <a:xfrm>
            <a:off x="1451579" y="2015732"/>
            <a:ext cx="9603275" cy="3596503"/>
          </a:xfrm>
        </p:spPr>
        <p:txBody>
          <a:bodyPr>
            <a:normAutofit fontScale="92500" lnSpcReduction="10000"/>
          </a:bodyPr>
          <a:lstStyle/>
          <a:p>
            <a:r>
              <a:rPr lang="lt-LT" sz="2600" dirty="0">
                <a:solidFill>
                  <a:srgbClr val="0070C0"/>
                </a:solidFill>
                <a:latin typeface="Arial" panose="020B0604020202020204" pitchFamily="34" charset="0"/>
                <a:cs typeface="Arial" panose="020B0604020202020204" pitchFamily="34" charset="0"/>
              </a:rPr>
              <a:t>3) buvo atleistas iš pareigų dėl darbo su įslaptinta informacija tvarkos pažeidimo ar už tokius pažeidimus jam buvo panaikintas leidimas dirbti ar susipažinti su įslaptinta informacija arba teisė dirbti ar susipažinti su įslaptinta informacija, žymima slaptumo žyma „Riboto naudojimo“, ir nuo tokio sprendimo dienos nepraėjo 5 metai;</a:t>
            </a:r>
          </a:p>
          <a:p>
            <a:r>
              <a:rPr lang="lt-LT" sz="2600" dirty="0">
                <a:solidFill>
                  <a:srgbClr val="0070C0"/>
                </a:solidFill>
                <a:latin typeface="Arial" panose="020B0604020202020204" pitchFamily="34" charset="0"/>
                <a:cs typeface="Arial" panose="020B0604020202020204" pitchFamily="34" charset="0"/>
              </a:rPr>
              <a:t>4) buvo atleistas iš pareigų dėl priesaikos ar pasižadėjimo sulaužymo, pareigūno vardo pažeminimo, profesinės etikos pažeidimo ir nuo atleidimo iš pareigų dienos nepraėjo 3 metai;</a:t>
            </a:r>
          </a:p>
          <a:p>
            <a:pPr marL="0" indent="0">
              <a:buNone/>
            </a:pPr>
            <a:endParaRPr lang="lt-LT" dirty="0"/>
          </a:p>
        </p:txBody>
      </p:sp>
    </p:spTree>
    <p:extLst>
      <p:ext uri="{BB962C8B-B14F-4D97-AF65-F5344CB8AC3E}">
        <p14:creationId xmlns:p14="http://schemas.microsoft.com/office/powerpoint/2010/main" val="4079966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1F7C1F4-2961-4472-951C-112A62AA69DC}"/>
              </a:ext>
            </a:extLst>
          </p:cNvPr>
          <p:cNvSpPr>
            <a:spLocks noGrp="1"/>
          </p:cNvSpPr>
          <p:nvPr>
            <p:ph type="title"/>
          </p:nvPr>
        </p:nvSpPr>
        <p:spPr/>
        <p:txBody>
          <a:bodyPr>
            <a:normAutofit fontScale="90000"/>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LIETUVOS RESPUBLIKOS VALSTYBĖS IR TARNYBOS PASLAPČIŲ ĮSTATYMAS (</a:t>
            </a:r>
            <a:r>
              <a:rPr lang="lt-LT" sz="22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Suvestinė redakcija nuo 2018-04-28)</a:t>
            </a:r>
            <a:endParaRPr lang="lt-LT" dirty="0"/>
          </a:p>
        </p:txBody>
      </p:sp>
      <p:sp>
        <p:nvSpPr>
          <p:cNvPr id="3" name="Turinio vietos rezervavimo ženklas 2">
            <a:extLst>
              <a:ext uri="{FF2B5EF4-FFF2-40B4-BE49-F238E27FC236}">
                <a16:creationId xmlns:a16="http://schemas.microsoft.com/office/drawing/2014/main" id="{FC0BCCDF-BC1E-4CCA-896A-42C738DFDD86}"/>
              </a:ext>
            </a:extLst>
          </p:cNvPr>
          <p:cNvSpPr>
            <a:spLocks noGrp="1"/>
          </p:cNvSpPr>
          <p:nvPr>
            <p:ph idx="1"/>
          </p:nvPr>
        </p:nvSpPr>
        <p:spPr>
          <a:xfrm>
            <a:off x="1451579" y="2015732"/>
            <a:ext cx="9603275" cy="3806228"/>
          </a:xfrm>
        </p:spPr>
        <p:txBody>
          <a:bodyPr>
            <a:normAutofit fontScale="92500"/>
          </a:bodyPr>
          <a:lstStyle/>
          <a:p>
            <a:r>
              <a:rPr lang="lt-LT" sz="2400" dirty="0">
                <a:solidFill>
                  <a:srgbClr val="0070C0"/>
                </a:solidFill>
                <a:latin typeface="Arial" panose="020B0604020202020204" pitchFamily="34" charset="0"/>
                <a:cs typeface="Arial" panose="020B0604020202020204" pitchFamily="34" charset="0"/>
              </a:rPr>
              <a:t>5) yra ar per pastaruosius 5 metus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buvo įrašytas į sveikatos priežiūros įstaigos įskaitą </a:t>
            </a:r>
            <a:r>
              <a:rPr lang="lt-LT" sz="2400" dirty="0">
                <a:solidFill>
                  <a:srgbClr val="0070C0"/>
                </a:solidFill>
                <a:latin typeface="Arial" panose="020B0604020202020204" pitchFamily="34" charset="0"/>
                <a:cs typeface="Arial" panose="020B0604020202020204" pitchFamily="34" charset="0"/>
              </a:rPr>
              <a:t>dėl alkoholizmo ar narkomanijos arba per pastaruosius 3 metus daugiau negu 2 kartus buvo baustas už administracinius teisės pažeidimus, padarytus apsvaigus nuo alkoholio, narkotinių, psichotropinių ar kitų psichiką veikiančių medžiagų;</a:t>
            </a:r>
          </a:p>
          <a:p>
            <a:r>
              <a:rPr lang="lt-LT" sz="2400" dirty="0">
                <a:solidFill>
                  <a:srgbClr val="0070C0"/>
                </a:solidFill>
                <a:latin typeface="Arial" panose="020B0604020202020204" pitchFamily="34" charset="0"/>
                <a:cs typeface="Arial" panose="020B0604020202020204" pitchFamily="34" charset="0"/>
              </a:rPr>
              <a:t>6)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turi psichikos ar kitų sveikatos a</a:t>
            </a:r>
            <a:r>
              <a:rPr lang="lt-LT" sz="2400" dirty="0">
                <a:solidFill>
                  <a:srgbClr val="0070C0"/>
                </a:solidFill>
                <a:latin typeface="Arial" panose="020B0604020202020204" pitchFamily="34" charset="0"/>
                <a:cs typeface="Arial" panose="020B0604020202020204" pitchFamily="34" charset="0"/>
              </a:rPr>
              <a:t>psaugos ministro patvirtintame sąraše numatytų sveikatos būklės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sutrikimų</a:t>
            </a:r>
            <a:r>
              <a:rPr lang="lt-LT" sz="2400" dirty="0">
                <a:solidFill>
                  <a:srgbClr val="0070C0"/>
                </a:solidFill>
                <a:latin typeface="Arial" panose="020B0604020202020204" pitchFamily="34" charset="0"/>
                <a:cs typeface="Arial" panose="020B0604020202020204" pitchFamily="34" charset="0"/>
              </a:rPr>
              <a:t>, dėl kurių kyla grėsmė patikėtos įslaptintos informacijos saugumui.</a:t>
            </a:r>
          </a:p>
          <a:p>
            <a:endParaRPr lang="lt-LT" dirty="0"/>
          </a:p>
        </p:txBody>
      </p:sp>
    </p:spTree>
    <p:extLst>
      <p:ext uri="{BB962C8B-B14F-4D97-AF65-F5344CB8AC3E}">
        <p14:creationId xmlns:p14="http://schemas.microsoft.com/office/powerpoint/2010/main" val="23339791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B901FD76-0819-41AD-9FCB-BEF0FBA289A3}"/>
              </a:ext>
            </a:extLst>
          </p:cNvPr>
          <p:cNvSpPr>
            <a:spLocks noGrp="1"/>
          </p:cNvSpPr>
          <p:nvPr>
            <p:ph type="title"/>
          </p:nvPr>
        </p:nvSpPr>
        <p:spPr>
          <a:xfrm>
            <a:off x="1451579" y="536895"/>
            <a:ext cx="9603275" cy="1316859"/>
          </a:xfrm>
        </p:spPr>
        <p:txBody>
          <a:bodyPr>
            <a:normAutofit fontScale="90000"/>
          </a:bodyPr>
          <a:lstStyle/>
          <a:p>
            <a:pPr>
              <a:lnSpc>
                <a:spcPct val="120000"/>
              </a:lnSpc>
            </a:pPr>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LIETUVOS RESPUBLIKOS VALSTYBĖS IR TARNYBOS PASLAPČIŲ ĮSTATYMAS (</a:t>
            </a:r>
            <a:r>
              <a:rPr lang="lt-LT" sz="22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Suvestinė redakcija nuo 2018-04-28)</a:t>
            </a:r>
            <a:endParaRPr lang="lt-LT" dirty="0"/>
          </a:p>
        </p:txBody>
      </p:sp>
      <p:sp>
        <p:nvSpPr>
          <p:cNvPr id="3" name="Turinio vietos rezervavimo ženklas 2">
            <a:extLst>
              <a:ext uri="{FF2B5EF4-FFF2-40B4-BE49-F238E27FC236}">
                <a16:creationId xmlns:a16="http://schemas.microsoft.com/office/drawing/2014/main" id="{736B4B14-6D14-43D3-ACA3-CC63AA8EA427}"/>
              </a:ext>
            </a:extLst>
          </p:cNvPr>
          <p:cNvSpPr>
            <a:spLocks noGrp="1"/>
          </p:cNvSpPr>
          <p:nvPr>
            <p:ph idx="1"/>
          </p:nvPr>
        </p:nvSpPr>
        <p:spPr>
          <a:xfrm>
            <a:off x="1451579" y="2015733"/>
            <a:ext cx="9603275" cy="3604892"/>
          </a:xfrm>
        </p:spPr>
        <p:txBody>
          <a:bodyPr>
            <a:noAutofit/>
          </a:bodyPr>
          <a:lstStyle/>
          <a:p>
            <a:pPr algn="just">
              <a:spcBef>
                <a:spcPts val="0"/>
              </a:spcBef>
            </a:pPr>
            <a:r>
              <a:rPr lang="lt-LT" sz="2200" dirty="0">
                <a:solidFill>
                  <a:srgbClr val="0070C0"/>
                </a:solidFill>
                <a:latin typeface="Arial" panose="020B0604020202020204" pitchFamily="34" charset="0"/>
                <a:cs typeface="Arial" panose="020B0604020202020204" pitchFamily="34" charset="0"/>
              </a:rPr>
              <a:t>3. Informaciją, ar asmuo atitinka šio straipsnio 2 dalyje nustatytas sąlygas, surenka paslapčių subjekto vadovas ar jo įgaliotas asmuo ... iš valstybės registrų (kadastrų), klasifikatorių ir kitų duomenų bankų arba kreipdamasis į teisėsaugos, kontrolės ir kitas institucijas, įstaigas ar įmones, tvarkančias atitinkamą informaciją, kad šios ne vėliau kaip per 10 darbo dienų pateiktų apie tokį asmenį jų turimą informaciją. </a:t>
            </a:r>
          </a:p>
          <a:p>
            <a:pPr algn="just">
              <a:spcBef>
                <a:spcPts val="0"/>
              </a:spcBef>
            </a:pPr>
            <a:r>
              <a:rPr lang="lt-LT" sz="2200" dirty="0">
                <a:solidFill>
                  <a:srgbClr val="0070C0"/>
                </a:solidFill>
                <a:latin typeface="Arial" panose="020B0604020202020204" pitchFamily="34" charset="0"/>
                <a:cs typeface="Arial" panose="020B0604020202020204" pitchFamily="34" charset="0"/>
              </a:rPr>
              <a:t>Paslapčių subjekto vadovas arba jo įgaliotas asmuo gali tikrinamo asmens paprašyti pateikti tikrinimui reikalingą informaciją ar dokumentus. </a:t>
            </a:r>
          </a:p>
        </p:txBody>
      </p:sp>
    </p:spTree>
    <p:extLst>
      <p:ext uri="{BB962C8B-B14F-4D97-AF65-F5344CB8AC3E}">
        <p14:creationId xmlns:p14="http://schemas.microsoft.com/office/powerpoint/2010/main" val="26873754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BFB15642-A14D-4304-954A-3880EE93EEDB}"/>
              </a:ext>
            </a:extLst>
          </p:cNvPr>
          <p:cNvSpPr>
            <a:spLocks noGrp="1"/>
          </p:cNvSpPr>
          <p:nvPr>
            <p:ph type="title"/>
          </p:nvPr>
        </p:nvSpPr>
        <p:spPr>
          <a:xfrm>
            <a:off x="1451579" y="645953"/>
            <a:ext cx="9603275" cy="1207802"/>
          </a:xfrm>
        </p:spPr>
        <p:txBody>
          <a:bodyPr>
            <a:normAutofit fontScale="90000"/>
          </a:bodyPr>
          <a:lstStyle/>
          <a:p>
            <a:pPr>
              <a:lnSpc>
                <a:spcPct val="120000"/>
              </a:lnSpc>
            </a:pPr>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LIETUVOS RESPUBLIKOS VALSTYBĖS IR TARNYBOS PASLAPČIŲ ĮSTATYMAS (</a:t>
            </a:r>
            <a:r>
              <a:rPr lang="lt-LT" sz="22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Suvestinė redakcija nuo 2018-04-28)</a:t>
            </a:r>
            <a:endParaRPr lang="lt-LT" dirty="0"/>
          </a:p>
        </p:txBody>
      </p:sp>
      <p:sp>
        <p:nvSpPr>
          <p:cNvPr id="3" name="Turinio vietos rezervavimo ženklas 2">
            <a:extLst>
              <a:ext uri="{FF2B5EF4-FFF2-40B4-BE49-F238E27FC236}">
                <a16:creationId xmlns:a16="http://schemas.microsoft.com/office/drawing/2014/main" id="{7CE63C83-21A2-40A4-AFAE-9623BB04E563}"/>
              </a:ext>
            </a:extLst>
          </p:cNvPr>
          <p:cNvSpPr>
            <a:spLocks noGrp="1"/>
          </p:cNvSpPr>
          <p:nvPr>
            <p:ph idx="1"/>
          </p:nvPr>
        </p:nvSpPr>
        <p:spPr>
          <a:xfrm>
            <a:off x="1451579" y="2015732"/>
            <a:ext cx="9603275" cy="3831395"/>
          </a:xfrm>
        </p:spPr>
        <p:txBody>
          <a:bodyPr>
            <a:normAutofit lnSpcReduction="10000"/>
          </a:bodyPr>
          <a:lstStyle/>
          <a:p>
            <a:pPr algn="just">
              <a:spcBef>
                <a:spcPts val="0"/>
              </a:spcBef>
            </a:pPr>
            <a:r>
              <a:rPr lang="lt-LT" sz="2400" dirty="0">
                <a:solidFill>
                  <a:srgbClr val="0070C0"/>
                </a:solidFill>
                <a:latin typeface="Arial" panose="020B0604020202020204" pitchFamily="34" charset="0"/>
                <a:cs typeface="Arial" panose="020B0604020202020204" pitchFamily="34" charset="0"/>
              </a:rPr>
              <a:t>4. Asmens tikrinimas dėl teisės dirbti ar susipažinti su įslaptinta informacija, žymima slaptumo žyma „Riboto naudojimo“, suteikimo pradedamas gavus asmens rašytinį sutikimą būti tikrinamam.</a:t>
            </a:r>
          </a:p>
          <a:p>
            <a:pPr marL="0" indent="0" algn="just">
              <a:spcBef>
                <a:spcPts val="0"/>
              </a:spcBef>
              <a:buNone/>
            </a:pPr>
            <a:r>
              <a:rPr lang="lt-LT" sz="2400" dirty="0">
                <a:solidFill>
                  <a:srgbClr val="0070C0"/>
                </a:solidFill>
                <a:latin typeface="Arial" panose="020B0604020202020204" pitchFamily="34" charset="0"/>
                <a:cs typeface="Arial" panose="020B0604020202020204" pitchFamily="34" charset="0"/>
                <a:hlinkClick r:id="rId2" action="ppaction://hlinkfile"/>
              </a:rPr>
              <a:t>Žr.</a:t>
            </a:r>
            <a:r>
              <a:rPr lang="lt-LT" sz="2400" dirty="0">
                <a:solidFill>
                  <a:srgbClr val="0070C0"/>
                </a:solidFill>
                <a:latin typeface="Arial" panose="020B0604020202020204" pitchFamily="34" charset="0"/>
                <a:cs typeface="Arial" panose="020B0604020202020204" pitchFamily="34" charset="0"/>
              </a:rPr>
              <a:t> </a:t>
            </a:r>
            <a:r>
              <a:rPr lang="lt-LT" i="1" dirty="0">
                <a:solidFill>
                  <a:srgbClr val="0070C0"/>
                </a:solidFill>
                <a:latin typeface="Arial" panose="020B0604020202020204" pitchFamily="34" charset="0"/>
                <a:cs typeface="Arial" panose="020B0604020202020204" pitchFamily="34" charset="0"/>
              </a:rPr>
              <a:t>Asmenų, pretenduojančių gauti leidimą dirbti ar susipažinti su įslaptinta informacija, tikrinimo ir teisės dirbti ar susipažinti su įslaptinta informacija, žymima slaptumo žyma „Riboto naudojimo“, suteikimo tvarkos aprašas, patvirtintas Lietuvos Respublikos Vyriausybės 2016 m. spalio 19 d. nutarimu Nr. 1053. </a:t>
            </a:r>
          </a:p>
          <a:p>
            <a:pPr marL="0" indent="0" algn="just">
              <a:spcBef>
                <a:spcPts val="0"/>
              </a:spcBef>
              <a:buNone/>
            </a:pPr>
            <a:r>
              <a:rPr lang="lt-LT" sz="3200" b="1" dirty="0">
                <a:ln w="22225">
                  <a:solidFill>
                    <a:schemeClr val="accent2"/>
                  </a:solidFill>
                  <a:prstDash val="solid"/>
                </a:ln>
                <a:solidFill>
                  <a:schemeClr val="accent2">
                    <a:lumMod val="40000"/>
                    <a:lumOff val="60000"/>
                  </a:schemeClr>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 </a:t>
            </a:r>
            <a:r>
              <a:rPr lang="lt-LT" sz="2400" b="1" dirty="0">
                <a:ln w="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KAIP TVARKYTI IR SAUGOTI ĮSTAIGOJE GAUTUS ASMENS DUOMENIS BEI DOKUMENTUS ?</a:t>
            </a:r>
          </a:p>
          <a:p>
            <a:pPr marL="0" indent="0" algn="just">
              <a:buNone/>
            </a:pPr>
            <a:endParaRPr lang="lt-LT" sz="2400" dirty="0">
              <a:solidFill>
                <a:srgbClr val="0070C0"/>
              </a:solidFill>
              <a:latin typeface="Arial" panose="020B0604020202020204" pitchFamily="34" charset="0"/>
              <a:cs typeface="Arial" panose="020B0604020202020204" pitchFamily="34" charset="0"/>
            </a:endParaRPr>
          </a:p>
          <a:p>
            <a:endParaRPr lang="lt-LT" dirty="0"/>
          </a:p>
        </p:txBody>
      </p:sp>
    </p:spTree>
    <p:extLst>
      <p:ext uri="{BB962C8B-B14F-4D97-AF65-F5344CB8AC3E}">
        <p14:creationId xmlns:p14="http://schemas.microsoft.com/office/powerpoint/2010/main" val="33708387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FCBD689-3EF6-4136-83AC-1CFF9ABEAF00}"/>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rengimas</a:t>
            </a:r>
            <a:endParaRPr lang="lt-LT" dirty="0"/>
          </a:p>
        </p:txBody>
      </p:sp>
      <p:sp>
        <p:nvSpPr>
          <p:cNvPr id="3" name="Turinio vietos rezervavimo ženklas 2">
            <a:extLst>
              <a:ext uri="{FF2B5EF4-FFF2-40B4-BE49-F238E27FC236}">
                <a16:creationId xmlns:a16="http://schemas.microsoft.com/office/drawing/2014/main" id="{261F7150-9A1E-4681-BB2D-F5DC5F84D489}"/>
              </a:ext>
            </a:extLst>
          </p:cNvPr>
          <p:cNvSpPr>
            <a:spLocks noGrp="1"/>
          </p:cNvSpPr>
          <p:nvPr>
            <p:ph idx="1"/>
          </p:nvPr>
        </p:nvSpPr>
        <p:spPr>
          <a:xfrm>
            <a:off x="1451579" y="2015732"/>
            <a:ext cx="9603275" cy="3823006"/>
          </a:xfrm>
        </p:spPr>
        <p:txBody>
          <a:bodyPr>
            <a:normAutofit fontScale="92500" lnSpcReduction="10000"/>
          </a:bodyPr>
          <a:lstStyle/>
          <a:p>
            <a:pPr algn="just">
              <a:lnSpc>
                <a:spcPct val="130000"/>
              </a:lnSpc>
              <a:spcBef>
                <a:spcPts val="0"/>
              </a:spcBef>
            </a:pPr>
            <a:r>
              <a:rPr lang="lt-LT" sz="2400" dirty="0">
                <a:solidFill>
                  <a:srgbClr val="0070C0"/>
                </a:solidFill>
                <a:latin typeface="Arial" panose="020B0604020202020204" pitchFamily="34" charset="0"/>
                <a:cs typeface="Arial" panose="020B0604020202020204" pitchFamily="34" charset="0"/>
              </a:rPr>
              <a:t>Įslaptinti dokumentai rengiami ir įforminami pagal Lietuvos vyriausiojo archyvaro nustatytus bendruosius dokumentų rengimo reikalavimus, taip pat Į</a:t>
            </a:r>
            <a:r>
              <a:rPr lang="pt-BR" sz="2400" dirty="0">
                <a:solidFill>
                  <a:srgbClr val="0070C0"/>
                </a:solidFill>
                <a:latin typeface="Arial" panose="020B0604020202020204" pitchFamily="34" charset="0"/>
                <a:cs typeface="Arial" panose="020B0604020202020204" pitchFamily="34" charset="0"/>
              </a:rPr>
              <a:t>slaptintos informacijos administravimo ir išslaptinimo tvarkos apraš</a:t>
            </a:r>
            <a:r>
              <a:rPr lang="lt-LT" sz="2400" dirty="0">
                <a:solidFill>
                  <a:srgbClr val="0070C0"/>
                </a:solidFill>
                <a:latin typeface="Arial" panose="020B0604020202020204" pitchFamily="34" charset="0"/>
                <a:cs typeface="Arial" panose="020B0604020202020204" pitchFamily="34" charset="0"/>
              </a:rPr>
              <a:t>e nustatytus reikalavimus.</a:t>
            </a:r>
          </a:p>
          <a:p>
            <a:pPr algn="just">
              <a:lnSpc>
                <a:spcPct val="130000"/>
              </a:lnSpc>
              <a:spcBef>
                <a:spcPts val="0"/>
              </a:spcBef>
            </a:pPr>
            <a:r>
              <a:rPr lang="lt-LT" sz="2400" dirty="0">
                <a:solidFill>
                  <a:srgbClr val="0070C0"/>
                </a:solidFill>
                <a:latin typeface="Arial" panose="020B0604020202020204" pitchFamily="34" charset="0"/>
                <a:cs typeface="Arial" panose="020B0604020202020204" pitchFamily="34" charset="0"/>
              </a:rPr>
              <a:t>Rengiamo įslaptinto dokumento slaptumo žyma rašoma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visų lapų </a:t>
            </a:r>
            <a:r>
              <a:rPr lang="lt-LT" sz="26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viršutinės ir apatinės </a:t>
            </a:r>
            <a:r>
              <a:rPr lang="lt-LT" sz="2400" dirty="0">
                <a:solidFill>
                  <a:srgbClr val="0070C0"/>
                </a:solidFill>
                <a:latin typeface="Arial" panose="020B0604020202020204" pitchFamily="34" charset="0"/>
                <a:cs typeface="Arial" panose="020B0604020202020204" pitchFamily="34" charset="0"/>
              </a:rPr>
              <a:t>paraštės viduryje didžiosiomis raidėmis (arba dedamas spaudas), pavyzdžiui, VISIŠKAI SLAPTAI.</a:t>
            </a:r>
          </a:p>
          <a:p>
            <a:pPr algn="just">
              <a:lnSpc>
                <a:spcPct val="130000"/>
              </a:lnSpc>
              <a:spcBef>
                <a:spcPts val="0"/>
              </a:spcBef>
            </a:pPr>
            <a:r>
              <a:rPr lang="lt-LT" sz="2400" dirty="0">
                <a:solidFill>
                  <a:srgbClr val="0070C0"/>
                </a:solidFill>
                <a:latin typeface="Arial" panose="020B0604020202020204" pitchFamily="34" charset="0"/>
                <a:cs typeface="Arial" panose="020B0604020202020204" pitchFamily="34" charset="0"/>
              </a:rPr>
              <a:t>Slaptumo žymos raidės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neturi būti </a:t>
            </a:r>
            <a:r>
              <a:rPr lang="lt-LT" sz="2400" dirty="0">
                <a:solidFill>
                  <a:srgbClr val="0070C0"/>
                </a:solidFill>
                <a:latin typeface="Arial" panose="020B0604020202020204" pitchFamily="34" charset="0"/>
                <a:cs typeface="Arial" panose="020B0604020202020204" pitchFamily="34" charset="0"/>
              </a:rPr>
              <a:t>mažesnės už įslaptinto dokumento teksto raides.</a:t>
            </a:r>
          </a:p>
        </p:txBody>
      </p:sp>
    </p:spTree>
    <p:extLst>
      <p:ext uri="{BB962C8B-B14F-4D97-AF65-F5344CB8AC3E}">
        <p14:creationId xmlns:p14="http://schemas.microsoft.com/office/powerpoint/2010/main" val="18435963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7FD584E0-5306-490F-809C-60BF99C98407}"/>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rengimas</a:t>
            </a:r>
            <a:endParaRPr lang="lt-LT" dirty="0"/>
          </a:p>
        </p:txBody>
      </p:sp>
      <p:sp>
        <p:nvSpPr>
          <p:cNvPr id="3" name="Turinio vietos rezervavimo ženklas 2">
            <a:extLst>
              <a:ext uri="{FF2B5EF4-FFF2-40B4-BE49-F238E27FC236}">
                <a16:creationId xmlns:a16="http://schemas.microsoft.com/office/drawing/2014/main" id="{8AD6F4C6-9B43-4FD2-BBF0-0C873A4B95D3}"/>
              </a:ext>
            </a:extLst>
          </p:cNvPr>
          <p:cNvSpPr>
            <a:spLocks noGrp="1"/>
          </p:cNvSpPr>
          <p:nvPr>
            <p:ph idx="1"/>
          </p:nvPr>
        </p:nvSpPr>
        <p:spPr>
          <a:xfrm>
            <a:off x="1451579" y="2015732"/>
            <a:ext cx="9603275" cy="3797839"/>
          </a:xfrm>
        </p:spPr>
        <p:txBody>
          <a:bodyPr>
            <a:normAutofit fontScale="40000" lnSpcReduction="20000"/>
          </a:bodyPr>
          <a:lstStyle/>
          <a:p>
            <a:pPr algn="just">
              <a:lnSpc>
                <a:spcPct val="140000"/>
              </a:lnSpc>
              <a:spcBef>
                <a:spcPts val="0"/>
              </a:spcBef>
            </a:pPr>
            <a:r>
              <a:rPr lang="lt-LT" sz="5800" dirty="0">
                <a:solidFill>
                  <a:srgbClr val="0070C0"/>
                </a:solidFill>
                <a:latin typeface="Arial" panose="020B0604020202020204" pitchFamily="34" charset="0"/>
                <a:cs typeface="Arial" panose="020B0604020202020204" pitchFamily="34" charset="0"/>
              </a:rPr>
              <a:t>Įslaptintų dokumentų, žymimų slaptumo žymomis „Visiškai slaptai“, „Slaptai“ ir „Konfidencialiai“, </a:t>
            </a:r>
            <a:r>
              <a:rPr lang="lt-LT" sz="5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visų lapų viršutinėse paraštėse </a:t>
            </a:r>
            <a:r>
              <a:rPr lang="lt-LT" sz="5800" dirty="0">
                <a:solidFill>
                  <a:srgbClr val="0070C0"/>
                </a:solidFill>
                <a:latin typeface="Arial" panose="020B0604020202020204" pitchFamily="34" charset="0"/>
                <a:cs typeface="Arial" panose="020B0604020202020204" pitchFamily="34" charset="0"/>
              </a:rPr>
              <a:t>po slaptumo žyma nurodomas įslaptinto dokumento egzemplioriaus numeris, pavyzdžiui:</a:t>
            </a:r>
          </a:p>
          <a:p>
            <a:pPr marL="0" indent="0" algn="ctr">
              <a:lnSpc>
                <a:spcPct val="140000"/>
              </a:lnSpc>
              <a:spcBef>
                <a:spcPts val="0"/>
              </a:spcBef>
              <a:buNone/>
            </a:pPr>
            <a:r>
              <a:rPr lang="lt-LT" sz="5100" dirty="0">
                <a:solidFill>
                  <a:srgbClr val="0070C0"/>
                </a:solidFill>
                <a:latin typeface="Arial" panose="020B0604020202020204" pitchFamily="34" charset="0"/>
                <a:cs typeface="Arial" panose="020B0604020202020204" pitchFamily="34" charset="0"/>
              </a:rPr>
              <a:t>SLAPTAI</a:t>
            </a:r>
          </a:p>
          <a:p>
            <a:pPr marL="0" indent="0" algn="ctr">
              <a:lnSpc>
                <a:spcPct val="140000"/>
              </a:lnSpc>
              <a:spcBef>
                <a:spcPts val="0"/>
              </a:spcBef>
              <a:buNone/>
            </a:pPr>
            <a:r>
              <a:rPr lang="lt-LT" sz="5100" dirty="0">
                <a:solidFill>
                  <a:srgbClr val="0070C0"/>
                </a:solidFill>
                <a:latin typeface="Arial" panose="020B0604020202020204" pitchFamily="34" charset="0"/>
                <a:cs typeface="Arial" panose="020B0604020202020204" pitchFamily="34" charset="0"/>
              </a:rPr>
              <a:t>Egz. Nr. 1.</a:t>
            </a:r>
          </a:p>
          <a:p>
            <a:pPr algn="just">
              <a:lnSpc>
                <a:spcPct val="140000"/>
              </a:lnSpc>
              <a:spcBef>
                <a:spcPts val="0"/>
              </a:spcBef>
            </a:pPr>
            <a:r>
              <a:rPr lang="lt-LT" sz="5800" dirty="0">
                <a:solidFill>
                  <a:srgbClr val="0070C0"/>
                </a:solidFill>
                <a:latin typeface="Arial" panose="020B0604020202020204" pitchFamily="34" charset="0"/>
                <a:cs typeface="Arial" panose="020B0604020202020204" pitchFamily="34" charset="0"/>
              </a:rPr>
              <a:t>Įslaptintų dokumentų, žymimų slaptumo žyma „</a:t>
            </a:r>
            <a:r>
              <a:rPr lang="lt-LT" sz="5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Riboto naudojimo</a:t>
            </a:r>
            <a:r>
              <a:rPr lang="lt-LT" sz="5800" dirty="0">
                <a:solidFill>
                  <a:srgbClr val="0070C0"/>
                </a:solidFill>
                <a:latin typeface="Arial" panose="020B0604020202020204" pitchFamily="34" charset="0"/>
                <a:cs typeface="Arial" panose="020B0604020202020204" pitchFamily="34" charset="0"/>
              </a:rPr>
              <a:t>“, egzemplioriaus numeris nurodomas </a:t>
            </a:r>
            <a:r>
              <a:rPr lang="lt-LT" sz="5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tik</a:t>
            </a:r>
            <a:r>
              <a:rPr lang="lt-LT" sz="5800" dirty="0">
                <a:solidFill>
                  <a:srgbClr val="0070C0"/>
                </a:solidFill>
                <a:latin typeface="Arial" panose="020B0604020202020204" pitchFamily="34" charset="0"/>
                <a:cs typeface="Arial" panose="020B0604020202020204" pitchFamily="34" charset="0"/>
              </a:rPr>
              <a:t> įslaptinto dokumento </a:t>
            </a:r>
            <a:r>
              <a:rPr lang="lt-LT" sz="5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pirmojo lapo </a:t>
            </a:r>
            <a:r>
              <a:rPr lang="lt-LT" sz="5800" dirty="0">
                <a:solidFill>
                  <a:srgbClr val="0070C0"/>
                </a:solidFill>
                <a:latin typeface="Arial" panose="020B0604020202020204" pitchFamily="34" charset="0"/>
                <a:cs typeface="Arial" panose="020B0604020202020204" pitchFamily="34" charset="0"/>
              </a:rPr>
              <a:t>viršutinėje paraštėje.</a:t>
            </a:r>
          </a:p>
          <a:p>
            <a:endParaRPr lang="lt-LT" dirty="0"/>
          </a:p>
        </p:txBody>
      </p:sp>
    </p:spTree>
    <p:extLst>
      <p:ext uri="{BB962C8B-B14F-4D97-AF65-F5344CB8AC3E}">
        <p14:creationId xmlns:p14="http://schemas.microsoft.com/office/powerpoint/2010/main" val="14246207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D5B80C8-BACE-4C59-9E31-419079B14161}"/>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rengimas</a:t>
            </a:r>
            <a:endParaRPr lang="lt-LT" dirty="0"/>
          </a:p>
        </p:txBody>
      </p:sp>
      <p:sp>
        <p:nvSpPr>
          <p:cNvPr id="3" name="Turinio vietos rezervavimo ženklas 2">
            <a:extLst>
              <a:ext uri="{FF2B5EF4-FFF2-40B4-BE49-F238E27FC236}">
                <a16:creationId xmlns:a16="http://schemas.microsoft.com/office/drawing/2014/main" id="{C391E8F4-BB2F-47F7-959D-AB9552866D4A}"/>
              </a:ext>
            </a:extLst>
          </p:cNvPr>
          <p:cNvSpPr>
            <a:spLocks noGrp="1"/>
          </p:cNvSpPr>
          <p:nvPr>
            <p:ph idx="1"/>
          </p:nvPr>
        </p:nvSpPr>
        <p:spPr/>
        <p:txBody>
          <a:bodyPr>
            <a:normAutofit/>
          </a:bodyPr>
          <a:lstStyle/>
          <a:p>
            <a:pPr algn="just">
              <a:spcBef>
                <a:spcPts val="0"/>
              </a:spcBef>
            </a:pPr>
            <a:r>
              <a:rPr lang="lt-LT" sz="2400" dirty="0">
                <a:solidFill>
                  <a:srgbClr val="0070C0"/>
                </a:solidFill>
                <a:latin typeface="Arial" panose="020B0604020202020204" pitchFamily="34" charset="0"/>
                <a:cs typeface="Arial" panose="020B0604020202020204" pitchFamily="34" charset="0"/>
              </a:rPr>
              <a:t>Kai įslaptinto dokumento, prie kurio pridedami kiti įslaptinti dokumentai, tekste nėra įslaptintos informacijos, o pridedamuose dokumentuose tokios informacijos yra, tai nurodoma visų įslaptinto dokumento lapų </a:t>
            </a:r>
            <a:r>
              <a:rPr lang="lt-LT" sz="2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viršutinėse paraštėse </a:t>
            </a:r>
            <a:r>
              <a:rPr lang="lt-LT" sz="2400" dirty="0">
                <a:solidFill>
                  <a:srgbClr val="0070C0"/>
                </a:solidFill>
                <a:latin typeface="Arial" panose="020B0604020202020204" pitchFamily="34" charset="0"/>
                <a:cs typeface="Arial" panose="020B0604020202020204" pitchFamily="34" charset="0"/>
              </a:rPr>
              <a:t>šalia slaptumo žymos, pavyzdžiui, </a:t>
            </a:r>
            <a:r>
              <a:rPr lang="lt-LT" sz="2400" dirty="0">
                <a:solidFill>
                  <a:schemeClr val="accent2"/>
                </a:solidFill>
                <a:latin typeface="Arial" panose="020B0604020202020204" pitchFamily="34" charset="0"/>
                <a:cs typeface="Arial" panose="020B0604020202020204" pitchFamily="34" charset="0"/>
              </a:rPr>
              <a:t>KONFIDENCIALIAI, be priedų NEĮSLAPTINTA</a:t>
            </a:r>
            <a:r>
              <a:rPr lang="lt-LT" sz="2400" dirty="0">
                <a:solidFill>
                  <a:srgbClr val="0070C0"/>
                </a:solidFill>
                <a:latin typeface="Arial" panose="020B0604020202020204" pitchFamily="34" charset="0"/>
                <a:cs typeface="Arial" panose="020B0604020202020204" pitchFamily="34" charset="0"/>
              </a:rPr>
              <a:t>.</a:t>
            </a:r>
          </a:p>
          <a:p>
            <a:pPr marL="0" indent="0" algn="r">
              <a:buNone/>
            </a:pPr>
            <a:r>
              <a:rPr lang="lt-LT" sz="1600" dirty="0">
                <a:solidFill>
                  <a:srgbClr val="0070C0"/>
                </a:solidFill>
                <a:latin typeface="Arial" panose="020B0604020202020204" pitchFamily="34" charset="0"/>
                <a:cs typeface="Arial" panose="020B0604020202020204" pitchFamily="34" charset="0"/>
                <a:hlinkClick r:id="rId2" action="ppaction://hlinkfile"/>
              </a:rPr>
              <a:t>Lydraščio pvz.</a:t>
            </a:r>
            <a:endParaRPr lang="lt-LT" sz="16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5228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C52DEC8-1D3F-4093-9635-DF4C9A7AFE50}"/>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rengimas</a:t>
            </a:r>
            <a:endParaRPr lang="lt-LT" dirty="0"/>
          </a:p>
        </p:txBody>
      </p:sp>
      <p:sp>
        <p:nvSpPr>
          <p:cNvPr id="3" name="Turinio vietos rezervavimo ženklas 2">
            <a:extLst>
              <a:ext uri="{FF2B5EF4-FFF2-40B4-BE49-F238E27FC236}">
                <a16:creationId xmlns:a16="http://schemas.microsoft.com/office/drawing/2014/main" id="{FCC1B354-0E68-4375-97A3-B0F2AD2162B6}"/>
              </a:ext>
            </a:extLst>
          </p:cNvPr>
          <p:cNvSpPr>
            <a:spLocks noGrp="1"/>
          </p:cNvSpPr>
          <p:nvPr>
            <p:ph idx="1"/>
          </p:nvPr>
        </p:nvSpPr>
        <p:spPr>
          <a:xfrm>
            <a:off x="1451579" y="2015732"/>
            <a:ext cx="9603275" cy="3638448"/>
          </a:xfrm>
        </p:spPr>
        <p:txBody>
          <a:bodyPr>
            <a:normAutofit/>
          </a:bodyPr>
          <a:lstStyle/>
          <a:p>
            <a:pPr algn="just">
              <a:spcBef>
                <a:spcPts val="0"/>
              </a:spcBef>
            </a:pPr>
            <a:r>
              <a:rPr lang="lt-LT" sz="2400" dirty="0">
                <a:solidFill>
                  <a:srgbClr val="0070C0"/>
                </a:solidFill>
                <a:latin typeface="Arial" panose="020B0604020202020204" pitchFamily="34" charset="0"/>
                <a:cs typeface="Arial" panose="020B0604020202020204" pitchFamily="34" charset="0"/>
              </a:rPr>
              <a:t>Lietuvos Respublikos valstybės ir tarnybos paslapčių įstatymo 8 straipsnio 3 dalyje nurodytais atvejais įslaptinimo terminas, konkretus įvykis ar kitos informacijos išslaptinimo sąlygos nurodomos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visų</a:t>
            </a:r>
            <a:r>
              <a:rPr lang="lt-LT" sz="2400" dirty="0">
                <a:solidFill>
                  <a:srgbClr val="0070C0"/>
                </a:solidFill>
                <a:latin typeface="Arial" panose="020B0604020202020204" pitchFamily="34" charset="0"/>
                <a:cs typeface="Arial" panose="020B0604020202020204" pitchFamily="34" charset="0"/>
              </a:rPr>
              <a:t> įslaptinto dokumento lapų </a:t>
            </a:r>
            <a:r>
              <a:rPr lang="lt-LT" sz="2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viršutinėse paraštėse </a:t>
            </a:r>
            <a:r>
              <a:rPr lang="lt-LT" sz="2400" dirty="0">
                <a:solidFill>
                  <a:srgbClr val="0070C0"/>
                </a:solidFill>
                <a:latin typeface="Arial" panose="020B0604020202020204" pitchFamily="34" charset="0"/>
                <a:cs typeface="Arial" panose="020B0604020202020204" pitchFamily="34" charset="0"/>
              </a:rPr>
              <a:t>šalia slaptumo žymos, pavyzdžiui: SLAPTAI iki 2019-09-15; VISIŠKAI SLAPTAI iki pratybų pabaigos; SLAPTAI iki tyrimo pradžios (pabaigos).</a:t>
            </a:r>
          </a:p>
        </p:txBody>
      </p:sp>
    </p:spTree>
    <p:extLst>
      <p:ext uri="{BB962C8B-B14F-4D97-AF65-F5344CB8AC3E}">
        <p14:creationId xmlns:p14="http://schemas.microsoft.com/office/powerpoint/2010/main" val="2218492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64917C9-A24B-4DCA-BBA1-E92F60F64DCF}"/>
              </a:ext>
            </a:extLst>
          </p:cNvPr>
          <p:cNvSpPr>
            <a:spLocks noGrp="1"/>
          </p:cNvSpPr>
          <p:nvPr>
            <p:ph type="title"/>
          </p:nvPr>
        </p:nvSpPr>
        <p:spPr>
          <a:xfrm>
            <a:off x="1451579" y="587229"/>
            <a:ext cx="9603275" cy="1266525"/>
          </a:xfrm>
        </p:spPr>
        <p:txBody>
          <a:bodyPr>
            <a:normAutofit fontScale="90000"/>
          </a:bodyPr>
          <a:lstStyle/>
          <a:p>
            <a:pPr>
              <a:lnSpc>
                <a:spcPct val="120000"/>
              </a:lnSpc>
            </a:pPr>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Teisės aktai, reglamentuojantys įslaptintos informacijos administravimą ir apsaugą</a:t>
            </a:r>
          </a:p>
        </p:txBody>
      </p:sp>
      <p:sp>
        <p:nvSpPr>
          <p:cNvPr id="3" name="Turinio vietos rezervavimo ženklas 2">
            <a:extLst>
              <a:ext uri="{FF2B5EF4-FFF2-40B4-BE49-F238E27FC236}">
                <a16:creationId xmlns:a16="http://schemas.microsoft.com/office/drawing/2014/main" id="{82C54B31-DB79-4588-AF81-B8D4C608C143}"/>
              </a:ext>
            </a:extLst>
          </p:cNvPr>
          <p:cNvSpPr>
            <a:spLocks noGrp="1"/>
          </p:cNvSpPr>
          <p:nvPr>
            <p:ph idx="1"/>
          </p:nvPr>
        </p:nvSpPr>
        <p:spPr/>
        <p:txBody>
          <a:bodyPr/>
          <a:lstStyle/>
          <a:p>
            <a:r>
              <a:rPr lang="lt-LT" dirty="0">
                <a:solidFill>
                  <a:srgbClr val="0070C0"/>
                </a:solidFill>
                <a:latin typeface="Arial" panose="020B0604020202020204" pitchFamily="34" charset="0"/>
                <a:cs typeface="Arial" panose="020B0604020202020204" pitchFamily="34" charset="0"/>
              </a:rPr>
              <a:t>VALSTYBĖS SAUGUMO DEPARTAMENTAS</a:t>
            </a:r>
            <a:r>
              <a:rPr lang="lt-LT" dirty="0">
                <a:latin typeface="Arial" panose="020B0604020202020204" pitchFamily="34" charset="0"/>
                <a:cs typeface="Arial" panose="020B0604020202020204" pitchFamily="34" charset="0"/>
              </a:rPr>
              <a:t>                  </a:t>
            </a:r>
            <a:r>
              <a:rPr lang="lt-LT" dirty="0">
                <a:solidFill>
                  <a:srgbClr val="0070C0"/>
                </a:solidFill>
                <a:latin typeface="Arial" panose="020B0604020202020204" pitchFamily="34" charset="0"/>
                <a:cs typeface="Arial" panose="020B0604020202020204" pitchFamily="34" charset="0"/>
              </a:rPr>
              <a:t>PASLAPČIŲ APSAUGA  </a:t>
            </a:r>
          </a:p>
          <a:p>
            <a:pPr marL="0" indent="0">
              <a:buNone/>
            </a:pPr>
            <a:endParaRPr lang="lt-LT" dirty="0"/>
          </a:p>
          <a:p>
            <a:endParaRPr lang="lt-LT" u="sng" dirty="0">
              <a:hlinkClick r:id="rId2"/>
            </a:endParaRPr>
          </a:p>
          <a:p>
            <a:r>
              <a:rPr lang="lt-LT" dirty="0">
                <a:solidFill>
                  <a:srgbClr val="0070C0"/>
                </a:solidFill>
                <a:latin typeface="Arial" panose="020B0604020202020204" pitchFamily="34" charset="0"/>
                <a:cs typeface="Arial" panose="020B0604020202020204" pitchFamily="34" charset="0"/>
              </a:rPr>
              <a:t>TEISĖS AKTAI</a:t>
            </a:r>
            <a:endParaRPr lang="lt-LT" u="sng" dirty="0">
              <a:solidFill>
                <a:srgbClr val="0070C0"/>
              </a:solidFill>
              <a:latin typeface="Arial" panose="020B0604020202020204" pitchFamily="34" charset="0"/>
              <a:cs typeface="Arial" panose="020B0604020202020204" pitchFamily="34" charset="0"/>
              <a:hlinkClick r:id="rId2"/>
            </a:endParaRPr>
          </a:p>
          <a:p>
            <a:pPr marL="0" indent="0">
              <a:buNone/>
            </a:pPr>
            <a:r>
              <a:rPr lang="lt-LT" u="sng" dirty="0">
                <a:hlinkClick r:id="rId2"/>
              </a:rPr>
              <a:t>https://www.vsd.lt/paslapciu-apsauga/teises-aktai/</a:t>
            </a:r>
            <a:endParaRPr lang="lt-LT" u="sng" dirty="0"/>
          </a:p>
          <a:p>
            <a:pPr marL="0" indent="0">
              <a:buNone/>
            </a:pPr>
            <a:endParaRPr lang="lt-LT" u="sng" dirty="0"/>
          </a:p>
          <a:p>
            <a:pPr marL="0" indent="0">
              <a:buNone/>
            </a:pPr>
            <a:endParaRPr lang="lt-LT" dirty="0">
              <a:solidFill>
                <a:srgbClr val="0070C0"/>
              </a:solidFill>
            </a:endParaRPr>
          </a:p>
          <a:p>
            <a:pPr marL="0" indent="0">
              <a:buNone/>
            </a:pPr>
            <a:endParaRPr lang="lt-LT" dirty="0"/>
          </a:p>
          <a:p>
            <a:endParaRPr lang="lt-LT" dirty="0"/>
          </a:p>
          <a:p>
            <a:endParaRPr lang="lt-LT" dirty="0"/>
          </a:p>
        </p:txBody>
      </p:sp>
      <p:sp>
        <p:nvSpPr>
          <p:cNvPr id="4" name="Rodyklė: dešinėn 3">
            <a:extLst>
              <a:ext uri="{FF2B5EF4-FFF2-40B4-BE49-F238E27FC236}">
                <a16:creationId xmlns:a16="http://schemas.microsoft.com/office/drawing/2014/main" id="{9A18FF43-964F-4904-A632-8761DE1A41E3}"/>
              </a:ext>
            </a:extLst>
          </p:cNvPr>
          <p:cNvSpPr/>
          <p:nvPr/>
        </p:nvSpPr>
        <p:spPr>
          <a:xfrm>
            <a:off x="7241004" y="2101407"/>
            <a:ext cx="693336" cy="35278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5" name="Rodyklė: žemyn 4">
            <a:extLst>
              <a:ext uri="{FF2B5EF4-FFF2-40B4-BE49-F238E27FC236}">
                <a16:creationId xmlns:a16="http://schemas.microsoft.com/office/drawing/2014/main" id="{42157A20-E71B-4069-A54C-3E12F8A3AE2F}"/>
              </a:ext>
            </a:extLst>
          </p:cNvPr>
          <p:cNvSpPr/>
          <p:nvPr/>
        </p:nvSpPr>
        <p:spPr>
          <a:xfrm>
            <a:off x="1887523" y="2626200"/>
            <a:ext cx="310393" cy="62873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Tree>
    <p:extLst>
      <p:ext uri="{BB962C8B-B14F-4D97-AF65-F5344CB8AC3E}">
        <p14:creationId xmlns:p14="http://schemas.microsoft.com/office/powerpoint/2010/main" val="23890982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37739B4-969D-41CF-B04A-AA0DABECECB7}"/>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rengimas</a:t>
            </a:r>
            <a:endParaRPr lang="lt-LT" dirty="0"/>
          </a:p>
        </p:txBody>
      </p:sp>
      <p:sp>
        <p:nvSpPr>
          <p:cNvPr id="3" name="Turinio vietos rezervavimo ženklas 2">
            <a:extLst>
              <a:ext uri="{FF2B5EF4-FFF2-40B4-BE49-F238E27FC236}">
                <a16:creationId xmlns:a16="http://schemas.microsoft.com/office/drawing/2014/main" id="{93D891A0-13CA-49FF-8DC5-8C26383F38F1}"/>
              </a:ext>
            </a:extLst>
          </p:cNvPr>
          <p:cNvSpPr>
            <a:spLocks noGrp="1"/>
          </p:cNvSpPr>
          <p:nvPr>
            <p:ph idx="1"/>
          </p:nvPr>
        </p:nvSpPr>
        <p:spPr/>
        <p:txBody>
          <a:bodyPr>
            <a:normAutofit/>
          </a:bodyPr>
          <a:lstStyle/>
          <a:p>
            <a:pPr algn="just">
              <a:spcBef>
                <a:spcPts val="0"/>
              </a:spcBef>
            </a:pPr>
            <a:r>
              <a:rPr lang="lt-LT" sz="2400" dirty="0">
                <a:solidFill>
                  <a:srgbClr val="0070C0"/>
                </a:solidFill>
                <a:latin typeface="Arial" panose="020B0604020202020204" pitchFamily="34" charset="0"/>
                <a:cs typeface="Arial" panose="020B0604020202020204" pitchFamily="34" charset="0"/>
              </a:rPr>
              <a:t>Įslaptinto dokumento, žymimo slaptumo žyma „Riboto naudojimo“, kuris išslaptinamas tik įslaptintos informacijos rengėjo sprendimu, </a:t>
            </a:r>
            <a:r>
              <a:rPr lang="lt-LT" sz="2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viršutinėje paraštėje </a:t>
            </a:r>
            <a:r>
              <a:rPr lang="lt-LT" sz="2400" dirty="0">
                <a:solidFill>
                  <a:srgbClr val="0070C0"/>
                </a:solidFill>
                <a:latin typeface="Arial" panose="020B0604020202020204" pitchFamily="34" charset="0"/>
                <a:cs typeface="Arial" panose="020B0604020202020204" pitchFamily="34" charset="0"/>
              </a:rPr>
              <a:t>šalia slaptumo žymos rašoma nuoroda IPSS (išslaptinama paslapčių subjekto sprendimu).</a:t>
            </a:r>
          </a:p>
        </p:txBody>
      </p:sp>
    </p:spTree>
    <p:extLst>
      <p:ext uri="{BB962C8B-B14F-4D97-AF65-F5344CB8AC3E}">
        <p14:creationId xmlns:p14="http://schemas.microsoft.com/office/powerpoint/2010/main" val="13558401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A9A2BD8-D4A6-428A-9FF7-F44D015BCBC2}"/>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rengimas</a:t>
            </a:r>
            <a:endParaRPr lang="lt-LT" dirty="0"/>
          </a:p>
        </p:txBody>
      </p:sp>
      <p:sp>
        <p:nvSpPr>
          <p:cNvPr id="3" name="Turinio vietos rezervavimo ženklas 2">
            <a:extLst>
              <a:ext uri="{FF2B5EF4-FFF2-40B4-BE49-F238E27FC236}">
                <a16:creationId xmlns:a16="http://schemas.microsoft.com/office/drawing/2014/main" id="{7616EBDB-420E-43AD-ABBF-A4A964043B33}"/>
              </a:ext>
            </a:extLst>
          </p:cNvPr>
          <p:cNvSpPr>
            <a:spLocks noGrp="1"/>
          </p:cNvSpPr>
          <p:nvPr>
            <p:ph idx="1"/>
          </p:nvPr>
        </p:nvSpPr>
        <p:spPr>
          <a:xfrm>
            <a:off x="1451579" y="2015732"/>
            <a:ext cx="9603275" cy="3856562"/>
          </a:xfrm>
        </p:spPr>
        <p:txBody>
          <a:bodyPr>
            <a:normAutofit fontScale="92500" lnSpcReduction="10000"/>
          </a:bodyPr>
          <a:lstStyle/>
          <a:p>
            <a:pPr algn="just">
              <a:lnSpc>
                <a:spcPct val="130000"/>
              </a:lnSpc>
              <a:spcBef>
                <a:spcPts val="0"/>
              </a:spcBef>
            </a:pPr>
            <a:r>
              <a:rPr lang="lt-LT" sz="2200" dirty="0">
                <a:solidFill>
                  <a:srgbClr val="0070C0"/>
                </a:solidFill>
                <a:latin typeface="Arial" panose="020B0604020202020204" pitchFamily="34" charset="0"/>
                <a:cs typeface="Arial" panose="020B0604020202020204" pitchFamily="34" charset="0"/>
              </a:rPr>
              <a:t>Įslaptinto teisės akto, kuriuo tvirtinami kiti įslaptinti dokumentai, tekste nurodomas tvirtinamojo dokumento pavadinimas, </a:t>
            </a:r>
            <a:r>
              <a:rPr lang="lt-LT" sz="22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 slaptumo žyma ir egzemplioriaus numeris, tvirtinamojo dokumento lapų skaičius</a:t>
            </a:r>
            <a:r>
              <a:rPr lang="lt-LT" sz="1700" dirty="0">
                <a:solidFill>
                  <a:srgbClr val="0070C0"/>
                </a:solidFill>
                <a:latin typeface="Arial" panose="020B0604020202020204" pitchFamily="34" charset="0"/>
                <a:cs typeface="Arial" panose="020B0604020202020204" pitchFamily="34" charset="0"/>
              </a:rPr>
              <a:t>.                                 </a:t>
            </a:r>
            <a:r>
              <a:rPr lang="lt-LT" sz="1700" dirty="0">
                <a:solidFill>
                  <a:srgbClr val="0070C0"/>
                </a:solidFill>
                <a:latin typeface="Arial" panose="020B0604020202020204" pitchFamily="34" charset="0"/>
                <a:cs typeface="Arial" panose="020B0604020202020204" pitchFamily="34" charset="0"/>
                <a:hlinkClick r:id="rId2" action="ppaction://hlinkfile"/>
              </a:rPr>
              <a:t>Įslaptintas įsakymas</a:t>
            </a:r>
            <a:endParaRPr lang="lt-LT" sz="1700" dirty="0">
              <a:solidFill>
                <a:srgbClr val="0070C0"/>
              </a:solidFill>
              <a:latin typeface="Arial" panose="020B0604020202020204" pitchFamily="34" charset="0"/>
              <a:cs typeface="Arial" panose="020B0604020202020204" pitchFamily="34" charset="0"/>
            </a:endParaRPr>
          </a:p>
          <a:p>
            <a:pPr algn="just">
              <a:lnSpc>
                <a:spcPct val="130000"/>
              </a:lnSpc>
              <a:spcBef>
                <a:spcPts val="0"/>
              </a:spcBef>
            </a:pPr>
            <a:r>
              <a:rPr lang="lt-LT" sz="2200" dirty="0">
                <a:solidFill>
                  <a:srgbClr val="0070C0"/>
                </a:solidFill>
                <a:latin typeface="Arial" panose="020B0604020202020204" pitchFamily="34" charset="0"/>
                <a:cs typeface="Arial" panose="020B0604020202020204" pitchFamily="34" charset="0"/>
              </a:rPr>
              <a:t>Jeigu tvirtinamųjų dokumentų yra ne vienas, teisės akto tekste nurodoma kiekvieno jų slaptumo žyma, egzemplioriaus numeris ir lapų skaičius, pavyzdžiui:</a:t>
            </a:r>
          </a:p>
          <a:p>
            <a:pPr marL="0" indent="0" algn="just">
              <a:lnSpc>
                <a:spcPct val="130000"/>
              </a:lnSpc>
              <a:spcBef>
                <a:spcPts val="0"/>
              </a:spcBef>
              <a:buNone/>
            </a:pPr>
            <a:r>
              <a:rPr lang="lt-LT" sz="2200" dirty="0">
                <a:solidFill>
                  <a:srgbClr val="0070C0"/>
                </a:solidFill>
                <a:latin typeface="Arial" panose="020B0604020202020204" pitchFamily="34" charset="0"/>
                <a:cs typeface="Arial" panose="020B0604020202020204" pitchFamily="34" charset="0"/>
              </a:rPr>
              <a:t>	Tvirtinu pridedamus:</a:t>
            </a:r>
          </a:p>
          <a:p>
            <a:pPr marL="0" indent="0" algn="just">
              <a:lnSpc>
                <a:spcPct val="130000"/>
              </a:lnSpc>
              <a:spcBef>
                <a:spcPts val="0"/>
              </a:spcBef>
              <a:buNone/>
            </a:pPr>
            <a:r>
              <a:rPr lang="lt-LT" sz="2200" dirty="0">
                <a:solidFill>
                  <a:srgbClr val="0070C0"/>
                </a:solidFill>
                <a:latin typeface="Arial" panose="020B0604020202020204" pitchFamily="34" charset="0"/>
                <a:cs typeface="Arial" panose="020B0604020202020204" pitchFamily="34" charset="0"/>
              </a:rPr>
              <a:t>	1. Įslaptintų dokumentų saugojimo tvarkos aprašą (Konfidencialiai, egz. Nr. 1, 5 lapai);</a:t>
            </a:r>
          </a:p>
          <a:p>
            <a:pPr marL="0" indent="0" algn="just">
              <a:lnSpc>
                <a:spcPct val="130000"/>
              </a:lnSpc>
              <a:spcBef>
                <a:spcPts val="0"/>
              </a:spcBef>
              <a:buNone/>
            </a:pPr>
            <a:r>
              <a:rPr lang="lt-LT" sz="2200" dirty="0">
                <a:solidFill>
                  <a:srgbClr val="0070C0"/>
                </a:solidFill>
                <a:latin typeface="Arial" panose="020B0604020202020204" pitchFamily="34" charset="0"/>
                <a:cs typeface="Arial" panose="020B0604020202020204" pitchFamily="34" charset="0"/>
              </a:rPr>
              <a:t>	2. Įslaptintų dokumentų perdavimo vykdytojams taisykles (Riboto naudojimo, egz. Nr. 1, 6 lapai).</a:t>
            </a:r>
          </a:p>
          <a:p>
            <a:endParaRPr lang="lt-LT" dirty="0"/>
          </a:p>
        </p:txBody>
      </p:sp>
    </p:spTree>
    <p:extLst>
      <p:ext uri="{BB962C8B-B14F-4D97-AF65-F5344CB8AC3E}">
        <p14:creationId xmlns:p14="http://schemas.microsoft.com/office/powerpoint/2010/main" val="12348446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9963A767-E4D7-42B6-BA3A-1F9977CA01F1}"/>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rengimas</a:t>
            </a:r>
            <a:endParaRPr lang="lt-LT" dirty="0"/>
          </a:p>
        </p:txBody>
      </p:sp>
      <p:sp>
        <p:nvSpPr>
          <p:cNvPr id="3" name="Turinio vietos rezervavimo ženklas 2">
            <a:extLst>
              <a:ext uri="{FF2B5EF4-FFF2-40B4-BE49-F238E27FC236}">
                <a16:creationId xmlns:a16="http://schemas.microsoft.com/office/drawing/2014/main" id="{A6096F95-48E6-4A6F-AF08-9770C6D51CDA}"/>
              </a:ext>
            </a:extLst>
          </p:cNvPr>
          <p:cNvSpPr>
            <a:spLocks noGrp="1"/>
          </p:cNvSpPr>
          <p:nvPr>
            <p:ph idx="1"/>
          </p:nvPr>
        </p:nvSpPr>
        <p:spPr>
          <a:xfrm>
            <a:off x="1451579" y="2015732"/>
            <a:ext cx="9932282" cy="3915285"/>
          </a:xfrm>
        </p:spPr>
        <p:txBody>
          <a:bodyPr>
            <a:normAutofit fontScale="92500"/>
          </a:bodyPr>
          <a:lstStyle/>
          <a:p>
            <a:pPr algn="just">
              <a:spcBef>
                <a:spcPts val="0"/>
              </a:spcBef>
            </a:pPr>
            <a:r>
              <a:rPr lang="lt-LT" sz="2200" dirty="0">
                <a:solidFill>
                  <a:srgbClr val="0070C0"/>
                </a:solidFill>
                <a:latin typeface="Arial" panose="020B0604020202020204" pitchFamily="34" charset="0"/>
                <a:cs typeface="Arial" panose="020B0604020202020204" pitchFamily="34" charset="0"/>
              </a:rPr>
              <a:t>Kai įslaptinti dokumentai turi pridedamų įslaptintų dokumentų, jie nurodomi įslaptinto dokumento tekste skliaustuose papildomai įrašant įslaptinto dokumento slaptumo žymą ir egzemplioriaus numerį, pavyzdžiui:</a:t>
            </a:r>
          </a:p>
          <a:p>
            <a:pPr marL="0" indent="0" algn="just">
              <a:spcBef>
                <a:spcPts val="0"/>
              </a:spcBef>
              <a:buNone/>
            </a:pPr>
            <a:endParaRPr lang="lt-LT" sz="2200" dirty="0">
              <a:solidFill>
                <a:srgbClr val="0070C0"/>
              </a:solidFill>
              <a:latin typeface="Arial" panose="020B0604020202020204" pitchFamily="34" charset="0"/>
              <a:cs typeface="Arial" panose="020B0604020202020204" pitchFamily="34" charset="0"/>
            </a:endParaRPr>
          </a:p>
          <a:p>
            <a:pPr marL="0" indent="0" algn="just">
              <a:spcBef>
                <a:spcPts val="0"/>
              </a:spcBef>
              <a:buNone/>
            </a:pPr>
            <a:r>
              <a:rPr lang="lt-LT" sz="2200" dirty="0">
                <a:solidFill>
                  <a:srgbClr val="0070C0"/>
                </a:solidFill>
                <a:latin typeface="Arial" panose="020B0604020202020204" pitchFamily="34" charset="0"/>
                <a:cs typeface="Arial" panose="020B0604020202020204" pitchFamily="34" charset="0"/>
              </a:rPr>
              <a:t>	PRIDEDAMA. Lietuvos Respublikos valstybės saugumo departamento 2016-</a:t>
            </a:r>
          </a:p>
          <a:p>
            <a:pPr marL="0" indent="0" algn="just">
              <a:spcBef>
                <a:spcPts val="0"/>
              </a:spcBef>
              <a:buNone/>
            </a:pPr>
            <a:r>
              <a:rPr lang="lt-LT" sz="2200" dirty="0">
                <a:solidFill>
                  <a:srgbClr val="0070C0"/>
                </a:solidFill>
                <a:latin typeface="Arial" panose="020B0604020202020204" pitchFamily="34" charset="0"/>
                <a:cs typeface="Arial" panose="020B0604020202020204" pitchFamily="34" charset="0"/>
              </a:rPr>
              <a:t>   10-03 pažyma Nr. V3 222S „Dėl informacijos įvertinimo“ (Slaptai, egz. Nr. 1), 3 lapai.                                                       </a:t>
            </a:r>
          </a:p>
          <a:p>
            <a:pPr marL="0" indent="0" algn="r">
              <a:spcBef>
                <a:spcPts val="0"/>
              </a:spcBef>
              <a:buNone/>
            </a:pPr>
            <a:r>
              <a:rPr lang="lt-LT" sz="2200" dirty="0">
                <a:solidFill>
                  <a:srgbClr val="0070C0"/>
                </a:solidFill>
                <a:latin typeface="Arial" panose="020B0604020202020204" pitchFamily="34" charset="0"/>
                <a:cs typeface="Arial" panose="020B0604020202020204" pitchFamily="34" charset="0"/>
              </a:rPr>
              <a:t> </a:t>
            </a:r>
            <a:r>
              <a:rPr lang="lt-LT" sz="1700" dirty="0">
                <a:solidFill>
                  <a:srgbClr val="0070C0"/>
                </a:solidFill>
                <a:latin typeface="Arial" panose="020B0604020202020204" pitchFamily="34" charset="0"/>
                <a:cs typeface="Arial" panose="020B0604020202020204" pitchFamily="34" charset="0"/>
                <a:hlinkClick r:id="rId2" action="ppaction://hlinkfile"/>
              </a:rPr>
              <a:t>Lydraščio pvz.</a:t>
            </a:r>
            <a:endParaRPr lang="lt-LT" sz="2200" dirty="0">
              <a:solidFill>
                <a:srgbClr val="0070C0"/>
              </a:solidFill>
              <a:latin typeface="Arial" panose="020B0604020202020204" pitchFamily="34" charset="0"/>
              <a:cs typeface="Arial" panose="020B0604020202020204" pitchFamily="34" charset="0"/>
            </a:endParaRPr>
          </a:p>
          <a:p>
            <a:pPr algn="just">
              <a:spcBef>
                <a:spcPts val="0"/>
              </a:spcBef>
            </a:pPr>
            <a:r>
              <a:rPr lang="lt-LT" sz="2200" dirty="0">
                <a:solidFill>
                  <a:srgbClr val="0070C0"/>
                </a:solidFill>
                <a:latin typeface="Arial" panose="020B0604020202020204" pitchFamily="34" charset="0"/>
                <a:cs typeface="Arial" panose="020B0604020202020204" pitchFamily="34" charset="0"/>
              </a:rPr>
              <a:t>Jeigu pridedami įslaptinti dokumentai parengti </a:t>
            </a:r>
            <a:r>
              <a:rPr lang="lt-LT" sz="22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abiejose lapo pusėse</a:t>
            </a:r>
            <a:r>
              <a:rPr lang="lt-LT" sz="2200" dirty="0">
                <a:solidFill>
                  <a:srgbClr val="0070C0"/>
                </a:solidFill>
                <a:latin typeface="Arial" panose="020B0604020202020204" pitchFamily="34" charset="0"/>
                <a:cs typeface="Arial" panose="020B0604020202020204" pitchFamily="34" charset="0"/>
              </a:rPr>
              <a:t>, įslaptinto dokumento tekste </a:t>
            </a:r>
            <a:r>
              <a:rPr lang="lt-LT" sz="22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nurodomas </a:t>
            </a:r>
            <a:r>
              <a:rPr lang="lt-LT" sz="2200" dirty="0">
                <a:solidFill>
                  <a:srgbClr val="0070C0"/>
                </a:solidFill>
                <a:latin typeface="Arial" panose="020B0604020202020204" pitchFamily="34" charset="0"/>
                <a:cs typeface="Arial" panose="020B0604020202020204" pitchFamily="34" charset="0"/>
              </a:rPr>
              <a:t>pridedamų dokumentų </a:t>
            </a:r>
            <a:r>
              <a:rPr lang="lt-LT" sz="2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puslapių skaičius.                                      </a:t>
            </a:r>
          </a:p>
          <a:p>
            <a:endParaRPr lang="lt-LT" dirty="0"/>
          </a:p>
        </p:txBody>
      </p:sp>
    </p:spTree>
    <p:extLst>
      <p:ext uri="{BB962C8B-B14F-4D97-AF65-F5344CB8AC3E}">
        <p14:creationId xmlns:p14="http://schemas.microsoft.com/office/powerpoint/2010/main" val="45006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CA987D1-F4D0-4008-AB18-EB7A4FB87460}"/>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rengimas</a:t>
            </a:r>
            <a:endParaRPr lang="lt-LT" dirty="0"/>
          </a:p>
        </p:txBody>
      </p:sp>
      <p:sp>
        <p:nvSpPr>
          <p:cNvPr id="3" name="Turinio vietos rezervavimo ženklas 2">
            <a:extLst>
              <a:ext uri="{FF2B5EF4-FFF2-40B4-BE49-F238E27FC236}">
                <a16:creationId xmlns:a16="http://schemas.microsoft.com/office/drawing/2014/main" id="{1BE795B9-E24E-4311-8AB1-20A98F218FAA}"/>
              </a:ext>
            </a:extLst>
          </p:cNvPr>
          <p:cNvSpPr>
            <a:spLocks noGrp="1"/>
          </p:cNvSpPr>
          <p:nvPr>
            <p:ph idx="1"/>
          </p:nvPr>
        </p:nvSpPr>
        <p:spPr>
          <a:xfrm>
            <a:off x="1451579" y="1853755"/>
            <a:ext cx="9603275" cy="4199726"/>
          </a:xfrm>
        </p:spPr>
        <p:txBody>
          <a:bodyPr>
            <a:normAutofit lnSpcReduction="10000"/>
          </a:bodyPr>
          <a:lstStyle/>
          <a:p>
            <a:pPr algn="just">
              <a:lnSpc>
                <a:spcPct val="130000"/>
              </a:lnSpc>
              <a:spcBef>
                <a:spcPts val="0"/>
              </a:spcBef>
            </a:pPr>
            <a:r>
              <a:rPr lang="lt-LT" dirty="0">
                <a:solidFill>
                  <a:srgbClr val="0070C0"/>
                </a:solidFill>
                <a:latin typeface="Arial" panose="020B0604020202020204" pitchFamily="34" charset="0"/>
                <a:cs typeface="Arial" panose="020B0604020202020204" pitchFamily="34" charset="0"/>
              </a:rPr>
              <a:t>Įslaptinti dokumentai spausdinami vienoje lapo pusėje, išskyrus Apraše nustatytus atvejus, kai žymos ar nuorodos įforminamos antrojoje lapo pusėje.</a:t>
            </a:r>
          </a:p>
          <a:p>
            <a:pPr algn="just">
              <a:lnSpc>
                <a:spcPct val="130000"/>
              </a:lnSpc>
              <a:spcBef>
                <a:spcPts val="0"/>
              </a:spcBef>
            </a:pPr>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Trumpai saugomi </a:t>
            </a:r>
            <a:r>
              <a:rPr lang="lt-LT" dirty="0">
                <a:solidFill>
                  <a:srgbClr val="0070C0"/>
                </a:solidFill>
                <a:latin typeface="Arial" panose="020B0604020202020204" pitchFamily="34" charset="0"/>
                <a:cs typeface="Arial" panose="020B0604020202020204" pitchFamily="34" charset="0"/>
              </a:rPr>
              <a:t>įslaptinti dokumentai </a:t>
            </a:r>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gali būti </a:t>
            </a:r>
            <a:r>
              <a:rPr lang="lt-LT" dirty="0">
                <a:solidFill>
                  <a:srgbClr val="0070C0"/>
                </a:solidFill>
                <a:latin typeface="Arial" panose="020B0604020202020204" pitchFamily="34" charset="0"/>
                <a:cs typeface="Arial" panose="020B0604020202020204" pitchFamily="34" charset="0"/>
              </a:rPr>
              <a:t>spausdinami abiejose lapo pusėse.</a:t>
            </a:r>
          </a:p>
          <a:p>
            <a:pPr algn="just">
              <a:lnSpc>
                <a:spcPct val="130000"/>
              </a:lnSpc>
              <a:spcBef>
                <a:spcPts val="0"/>
              </a:spcBef>
            </a:pPr>
            <a:r>
              <a:rPr lang="lt-LT" dirty="0">
                <a:solidFill>
                  <a:srgbClr val="0070C0"/>
                </a:solidFill>
                <a:latin typeface="Arial" panose="020B0604020202020204" pitchFamily="34" charset="0"/>
                <a:cs typeface="Arial" panose="020B0604020202020204" pitchFamily="34" charset="0"/>
              </a:rPr>
              <a:t>Įslaptinto dokumento lapai numeruojami viršutinės paraštės viduryje arabiškais skaitmenimis. </a:t>
            </a:r>
          </a:p>
          <a:p>
            <a:pPr algn="just">
              <a:lnSpc>
                <a:spcPct val="130000"/>
              </a:lnSpc>
              <a:spcBef>
                <a:spcPts val="0"/>
              </a:spcBef>
            </a:pPr>
            <a:r>
              <a:rPr lang="lt-LT" sz="2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Pirmajame </a:t>
            </a:r>
            <a:r>
              <a:rPr lang="lt-LT" dirty="0">
                <a:solidFill>
                  <a:srgbClr val="0070C0"/>
                </a:solidFill>
                <a:latin typeface="Arial" panose="020B0604020202020204" pitchFamily="34" charset="0"/>
                <a:cs typeface="Arial" panose="020B0604020202020204" pitchFamily="34" charset="0"/>
              </a:rPr>
              <a:t>įslaptinto dokumento lape nurodomas bendras įslaptinto dokumento lapų skaičius, pavyzdžiui: 1–5 (1 – lapo numeris, 5 – bendras įslaptinto dokumento lapų skaičius); </a:t>
            </a:r>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kituose</a:t>
            </a:r>
            <a:r>
              <a:rPr lang="lt-LT" dirty="0">
                <a:solidFill>
                  <a:srgbClr val="0070C0"/>
                </a:solidFill>
                <a:latin typeface="Arial" panose="020B0604020202020204" pitchFamily="34" charset="0"/>
                <a:cs typeface="Arial" panose="020B0604020202020204" pitchFamily="34" charset="0"/>
              </a:rPr>
              <a:t> įslaptinto dokumento lapuose rašomas </a:t>
            </a:r>
            <a:r>
              <a:rPr lang="lt-LT" sz="2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tik to lapo numeris</a:t>
            </a:r>
            <a:r>
              <a:rPr lang="lt-LT" dirty="0">
                <a:solidFill>
                  <a:srgbClr val="0070C0"/>
                </a:solidFill>
                <a:latin typeface="Arial" panose="020B0604020202020204" pitchFamily="34" charset="0"/>
                <a:cs typeface="Arial" panose="020B0604020202020204" pitchFamily="34" charset="0"/>
              </a:rPr>
              <a:t>.</a:t>
            </a:r>
          </a:p>
          <a:p>
            <a:endParaRPr lang="lt-LT" dirty="0"/>
          </a:p>
        </p:txBody>
      </p:sp>
    </p:spTree>
    <p:extLst>
      <p:ext uri="{BB962C8B-B14F-4D97-AF65-F5344CB8AC3E}">
        <p14:creationId xmlns:p14="http://schemas.microsoft.com/office/powerpoint/2010/main" val="19408373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D8F8A8F-E8EE-474B-B000-709F775A124F}"/>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registravimas</a:t>
            </a:r>
            <a:endParaRPr lang="lt-LT" dirty="0"/>
          </a:p>
        </p:txBody>
      </p:sp>
      <p:sp>
        <p:nvSpPr>
          <p:cNvPr id="3" name="Turinio vietos rezervavimo ženklas 2">
            <a:extLst>
              <a:ext uri="{FF2B5EF4-FFF2-40B4-BE49-F238E27FC236}">
                <a16:creationId xmlns:a16="http://schemas.microsoft.com/office/drawing/2014/main" id="{C86B38BB-CFD6-491D-99CF-9E8EAEE8971B}"/>
              </a:ext>
            </a:extLst>
          </p:cNvPr>
          <p:cNvSpPr>
            <a:spLocks noGrp="1"/>
          </p:cNvSpPr>
          <p:nvPr>
            <p:ph idx="1"/>
          </p:nvPr>
        </p:nvSpPr>
        <p:spPr>
          <a:xfrm>
            <a:off x="1451579" y="2015732"/>
            <a:ext cx="9603275" cy="3957229"/>
          </a:xfrm>
        </p:spPr>
        <p:txBody>
          <a:bodyPr>
            <a:normAutofit/>
          </a:bodyPr>
          <a:lstStyle/>
          <a:p>
            <a:pPr algn="just">
              <a:spcBef>
                <a:spcPts val="0"/>
              </a:spcBef>
            </a:pPr>
            <a:r>
              <a:rPr lang="lt-LT" sz="2400" dirty="0">
                <a:solidFill>
                  <a:srgbClr val="0070C0"/>
                </a:solidFill>
                <a:latin typeface="Arial" panose="020B0604020202020204" pitchFamily="34" charset="0"/>
                <a:cs typeface="Arial" panose="020B0604020202020204" pitchFamily="34" charset="0"/>
              </a:rPr>
              <a:t>Parengti ir gauti įslaptinti dokumentai registruojami dokumentų registruose, įrašytuose į </a:t>
            </a:r>
            <a:r>
              <a:rPr lang="lt-LT" sz="2400" b="1" dirty="0">
                <a:solidFill>
                  <a:srgbClr val="0070C0"/>
                </a:solidFill>
                <a:latin typeface="Arial" panose="020B0604020202020204" pitchFamily="34" charset="0"/>
                <a:cs typeface="Arial" panose="020B0604020202020204" pitchFamily="34" charset="0"/>
              </a:rPr>
              <a:t>įslaptintų dokumentų registrų sąrašą</a:t>
            </a:r>
            <a:r>
              <a:rPr lang="lt-LT" sz="2400" dirty="0">
                <a:solidFill>
                  <a:srgbClr val="0070C0"/>
                </a:solidFill>
                <a:latin typeface="Arial" panose="020B0604020202020204" pitchFamily="34" charset="0"/>
                <a:cs typeface="Arial" panose="020B0604020202020204" pitchFamily="34" charset="0"/>
              </a:rPr>
              <a:t>, sudaromą pagal Lietuvos vyriausiojo archyvaro nustatytus bendruosius dokumentų tvarkymo ir apskaitos reikalavimus. </a:t>
            </a:r>
          </a:p>
          <a:p>
            <a:pPr algn="just">
              <a:spcBef>
                <a:spcPts val="0"/>
              </a:spcBef>
            </a:pP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Jeigu </a:t>
            </a:r>
            <a:r>
              <a:rPr lang="lt-LT" sz="2400" dirty="0">
                <a:solidFill>
                  <a:srgbClr val="0070C0"/>
                </a:solidFill>
                <a:latin typeface="Arial" panose="020B0604020202020204" pitchFamily="34" charset="0"/>
                <a:cs typeface="Arial" panose="020B0604020202020204" pitchFamily="34" charset="0"/>
              </a:rPr>
              <a:t>įslaptintų dokumentų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registrų pavadinimuose </a:t>
            </a:r>
            <a:r>
              <a:rPr lang="lt-LT" sz="2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nėra</a:t>
            </a:r>
            <a:r>
              <a:rPr lang="lt-LT" sz="2400" dirty="0">
                <a:solidFill>
                  <a:srgbClr val="0070C0"/>
                </a:solidFill>
                <a:latin typeface="Arial" panose="020B0604020202020204" pitchFamily="34" charset="0"/>
                <a:cs typeface="Arial" panose="020B0604020202020204" pitchFamily="34" charset="0"/>
              </a:rPr>
              <a:t> valstybės ir tarnybos paslaptį sudarančios informacijos, jie gali būti įrašomi į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bendrą </a:t>
            </a:r>
            <a:r>
              <a:rPr lang="lt-LT" sz="2400" dirty="0">
                <a:solidFill>
                  <a:srgbClr val="0070C0"/>
                </a:solidFill>
                <a:latin typeface="Arial" panose="020B0604020202020204" pitchFamily="34" charset="0"/>
                <a:cs typeface="Arial" panose="020B0604020202020204" pitchFamily="34" charset="0"/>
              </a:rPr>
              <a:t>paslapčių subjekto dokumentų registrų sąrašą ir atskiras įslaptintų dokumentų registrų sąrašas nesudaromas.</a:t>
            </a:r>
          </a:p>
          <a:p>
            <a:pPr algn="just"/>
            <a:endParaRPr lang="lt-LT" sz="24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89381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72311C5-0570-4019-9D7F-52BB391F6C28}"/>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registravimas</a:t>
            </a:r>
            <a:endParaRPr lang="lt-LT" dirty="0"/>
          </a:p>
        </p:txBody>
      </p:sp>
      <p:sp>
        <p:nvSpPr>
          <p:cNvPr id="3" name="Turinio vietos rezervavimo ženklas 2">
            <a:extLst>
              <a:ext uri="{FF2B5EF4-FFF2-40B4-BE49-F238E27FC236}">
                <a16:creationId xmlns:a16="http://schemas.microsoft.com/office/drawing/2014/main" id="{3493ACA0-E2A8-4D7F-87C6-F5338EC0338B}"/>
              </a:ext>
            </a:extLst>
          </p:cNvPr>
          <p:cNvSpPr>
            <a:spLocks noGrp="1"/>
          </p:cNvSpPr>
          <p:nvPr>
            <p:ph idx="1"/>
          </p:nvPr>
        </p:nvSpPr>
        <p:spPr>
          <a:xfrm>
            <a:off x="1451579" y="2015732"/>
            <a:ext cx="9603275" cy="4037749"/>
          </a:xfrm>
        </p:spPr>
        <p:txBody>
          <a:bodyPr>
            <a:normAutofit fontScale="92500"/>
          </a:bodyPr>
          <a:lstStyle/>
          <a:p>
            <a:pPr algn="just">
              <a:lnSpc>
                <a:spcPct val="130000"/>
              </a:lnSpc>
              <a:spcBef>
                <a:spcPts val="0"/>
              </a:spcBef>
            </a:pPr>
            <a:r>
              <a:rPr lang="lt-LT" sz="2400" dirty="0">
                <a:solidFill>
                  <a:srgbClr val="0070C0"/>
                </a:solidFill>
                <a:latin typeface="Arial" panose="020B0604020202020204" pitchFamily="34" charset="0"/>
                <a:cs typeface="Arial" panose="020B0604020202020204" pitchFamily="34" charset="0"/>
              </a:rPr>
              <a:t>Įslaptintuose dokumentuose registracijos data ir numeris, gauto dokumento registracijos žyma rašomi pagal Lietuvos vyriausiojo archyvaro nustatytus bendruosius dokumentų rengimo reikalavimus. </a:t>
            </a:r>
          </a:p>
          <a:p>
            <a:pPr algn="just">
              <a:lnSpc>
                <a:spcPct val="130000"/>
              </a:lnSpc>
              <a:spcBef>
                <a:spcPts val="0"/>
              </a:spcBef>
            </a:pPr>
            <a:r>
              <a:rPr lang="lt-LT" sz="2400" dirty="0">
                <a:solidFill>
                  <a:srgbClr val="0070C0"/>
                </a:solidFill>
                <a:latin typeface="Arial" panose="020B0604020202020204" pitchFamily="34" charset="0"/>
                <a:cs typeface="Arial" panose="020B0604020202020204" pitchFamily="34" charset="0"/>
              </a:rPr>
              <a:t>Įslaptinto dokumento registracijos numeris </a:t>
            </a:r>
            <a:r>
              <a:rPr lang="lt-LT" sz="2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papildomas sutrumpinta slaptumo žyma.                                                    </a:t>
            </a:r>
            <a:r>
              <a:rPr lang="lt-LT" sz="1600" dirty="0">
                <a:solidFill>
                  <a:srgbClr val="0070C0"/>
                </a:solidFill>
                <a:latin typeface="Arial" panose="020B0604020202020204" pitchFamily="34" charset="0"/>
                <a:cs typeface="Arial" panose="020B0604020202020204" pitchFamily="34" charset="0"/>
                <a:hlinkClick r:id="rId2" action="ppaction://hlinkfile"/>
              </a:rPr>
              <a:t>Lydraščio pvz.</a:t>
            </a:r>
            <a:endParaRPr lang="lt-LT" sz="2800" dirty="0">
              <a:solidFill>
                <a:srgbClr val="0070C0"/>
              </a:solidFill>
              <a:latin typeface="Arial" panose="020B0604020202020204" pitchFamily="34" charset="0"/>
              <a:cs typeface="Arial" panose="020B0604020202020204" pitchFamily="34" charset="0"/>
            </a:endParaRPr>
          </a:p>
          <a:p>
            <a:pPr algn="just">
              <a:lnSpc>
                <a:spcPct val="130000"/>
              </a:lnSpc>
              <a:spcBef>
                <a:spcPts val="0"/>
              </a:spcBef>
            </a:pPr>
            <a:r>
              <a:rPr lang="lt-LT" sz="2400" dirty="0">
                <a:solidFill>
                  <a:srgbClr val="0070C0"/>
                </a:solidFill>
                <a:latin typeface="Arial" panose="020B0604020202020204" pitchFamily="34" charset="0"/>
                <a:cs typeface="Arial" panose="020B0604020202020204" pitchFamily="34" charset="0"/>
              </a:rPr>
              <a:t>Įslaptinti dokumentai registruojami tą dieną, kurią jie pasirašomi ar patvirtinami.</a:t>
            </a:r>
          </a:p>
          <a:p>
            <a:pPr marL="0" indent="0" algn="just">
              <a:lnSpc>
                <a:spcPct val="130000"/>
              </a:lnSpc>
              <a:spcBef>
                <a:spcPts val="0"/>
              </a:spcBef>
              <a:buNone/>
            </a:pPr>
            <a:r>
              <a:rPr lang="lt-LT" sz="1800" dirty="0">
                <a:solidFill>
                  <a:srgbClr val="0070C0"/>
                </a:solidFill>
                <a:latin typeface="Arial" panose="020B0604020202020204" pitchFamily="34" charset="0"/>
                <a:cs typeface="Arial" panose="020B0604020202020204" pitchFamily="34" charset="0"/>
              </a:rPr>
              <a:t>   </a:t>
            </a:r>
            <a:endParaRPr lang="lt-LT" dirty="0"/>
          </a:p>
        </p:txBody>
      </p:sp>
    </p:spTree>
    <p:extLst>
      <p:ext uri="{BB962C8B-B14F-4D97-AF65-F5344CB8AC3E}">
        <p14:creationId xmlns:p14="http://schemas.microsoft.com/office/powerpoint/2010/main" val="1484258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7514016-8D04-417F-B9F8-E90F3FC7CCCF}"/>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registravimas</a:t>
            </a:r>
            <a:endParaRPr lang="lt-LT" dirty="0"/>
          </a:p>
        </p:txBody>
      </p:sp>
      <p:sp>
        <p:nvSpPr>
          <p:cNvPr id="3" name="Turinio vietos rezervavimo ženklas 2">
            <a:extLst>
              <a:ext uri="{FF2B5EF4-FFF2-40B4-BE49-F238E27FC236}">
                <a16:creationId xmlns:a16="http://schemas.microsoft.com/office/drawing/2014/main" id="{53ADACBC-BFB7-45C3-87D5-3B9B14080669}"/>
              </a:ext>
            </a:extLst>
          </p:cNvPr>
          <p:cNvSpPr>
            <a:spLocks noGrp="1"/>
          </p:cNvSpPr>
          <p:nvPr>
            <p:ph idx="1"/>
          </p:nvPr>
        </p:nvSpPr>
        <p:spPr>
          <a:xfrm>
            <a:off x="1451579" y="2015732"/>
            <a:ext cx="9603275" cy="4037749"/>
          </a:xfrm>
        </p:spPr>
        <p:txBody>
          <a:bodyPr>
            <a:normAutofit/>
          </a:bodyPr>
          <a:lstStyle/>
          <a:p>
            <a:pPr algn="just">
              <a:spcBef>
                <a:spcPts val="0"/>
              </a:spcBef>
            </a:pPr>
            <a:r>
              <a:rPr lang="lt-LT" sz="2400" dirty="0">
                <a:solidFill>
                  <a:srgbClr val="0070C0"/>
                </a:solidFill>
                <a:latin typeface="Arial" panose="020B0604020202020204" pitchFamily="34" charset="0"/>
                <a:cs typeface="Arial" panose="020B0604020202020204" pitchFamily="34" charset="0"/>
              </a:rPr>
              <a:t>Parengti įslaptinti teisės aktai (nutarimai, sprendimai, įsakymai, potvarkiai ir kita) registruojami įslaptintų dokumentų registruose. </a:t>
            </a:r>
          </a:p>
          <a:p>
            <a:pPr marL="0" indent="0" algn="just">
              <a:spcBef>
                <a:spcPts val="0"/>
              </a:spcBef>
              <a:buNone/>
            </a:pPr>
            <a:endParaRPr lang="lt-LT" sz="2400" dirty="0">
              <a:solidFill>
                <a:srgbClr val="0070C0"/>
              </a:solidFill>
              <a:latin typeface="Arial" panose="020B0604020202020204" pitchFamily="34" charset="0"/>
              <a:cs typeface="Arial" panose="020B0604020202020204" pitchFamily="34" charset="0"/>
            </a:endParaRPr>
          </a:p>
          <a:p>
            <a:pPr marL="0" indent="0" algn="r">
              <a:spcBef>
                <a:spcPts val="0"/>
              </a:spcBef>
              <a:buNone/>
            </a:pPr>
            <a:r>
              <a:rPr lang="lt-LT" sz="1600" dirty="0">
                <a:solidFill>
                  <a:srgbClr val="0070C0"/>
                </a:solidFill>
                <a:latin typeface="Arial" panose="020B0604020202020204" pitchFamily="34" charset="0"/>
                <a:cs typeface="Arial" panose="020B0604020202020204" pitchFamily="34" charset="0"/>
                <a:hlinkClick r:id="rId2" action="ppaction://hlinkfile"/>
              </a:rPr>
              <a:t>Įslaptintų įsakymų registro pvz.</a:t>
            </a:r>
            <a:endParaRPr lang="lt-LT" sz="1600" dirty="0">
              <a:solidFill>
                <a:srgbClr val="0070C0"/>
              </a:solidFill>
              <a:latin typeface="Arial" panose="020B0604020202020204" pitchFamily="34" charset="0"/>
              <a:cs typeface="Arial" panose="020B0604020202020204" pitchFamily="34" charset="0"/>
            </a:endParaRPr>
          </a:p>
          <a:p>
            <a:pPr marL="0" indent="0" algn="just">
              <a:spcBef>
                <a:spcPts val="0"/>
              </a:spcBef>
              <a:buNone/>
            </a:pPr>
            <a:endParaRPr lang="lt-LT" sz="2400" dirty="0">
              <a:solidFill>
                <a:srgbClr val="0070C0"/>
              </a:solidFill>
              <a:latin typeface="Arial" panose="020B0604020202020204" pitchFamily="34" charset="0"/>
              <a:cs typeface="Arial" panose="020B0604020202020204" pitchFamily="34" charset="0"/>
            </a:endParaRPr>
          </a:p>
          <a:p>
            <a:pPr algn="just">
              <a:spcBef>
                <a:spcPts val="0"/>
              </a:spcBef>
            </a:pPr>
            <a:r>
              <a:rPr lang="lt-LT" sz="2400" dirty="0">
                <a:solidFill>
                  <a:srgbClr val="0070C0"/>
                </a:solidFill>
                <a:latin typeface="Arial" panose="020B0604020202020204" pitchFamily="34" charset="0"/>
                <a:cs typeface="Arial" panose="020B0604020202020204" pitchFamily="34" charset="0"/>
              </a:rPr>
              <a:t>Parengti įslaptinti teisės aktai gali būti registruojami dokumentų registruose kartu su neįslaptintais teisės aktais. </a:t>
            </a:r>
          </a:p>
          <a:p>
            <a:pPr algn="just">
              <a:spcBef>
                <a:spcPts val="0"/>
              </a:spcBef>
            </a:pPr>
            <a:endParaRPr lang="lt-LT" sz="2400" dirty="0">
              <a:solidFill>
                <a:srgbClr val="0070C0"/>
              </a:solidFill>
              <a:latin typeface="Arial" panose="020B0604020202020204" pitchFamily="34" charset="0"/>
              <a:cs typeface="Arial" panose="020B0604020202020204" pitchFamily="34" charset="0"/>
            </a:endParaRPr>
          </a:p>
          <a:p>
            <a:pPr marL="0" indent="0" algn="just">
              <a:buNone/>
            </a:pPr>
            <a:endParaRPr lang="lt-LT" sz="24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00016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F007189-2AD9-4FFC-AB2A-7236C366FF0D}"/>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registravimas</a:t>
            </a:r>
            <a:endParaRPr lang="lt-LT" dirty="0"/>
          </a:p>
        </p:txBody>
      </p:sp>
      <p:sp>
        <p:nvSpPr>
          <p:cNvPr id="3" name="Turinio vietos rezervavimo ženklas 2">
            <a:extLst>
              <a:ext uri="{FF2B5EF4-FFF2-40B4-BE49-F238E27FC236}">
                <a16:creationId xmlns:a16="http://schemas.microsoft.com/office/drawing/2014/main" id="{8779CC33-6C8C-4C4F-AE44-A2338F22D189}"/>
              </a:ext>
            </a:extLst>
          </p:cNvPr>
          <p:cNvSpPr>
            <a:spLocks noGrp="1"/>
          </p:cNvSpPr>
          <p:nvPr>
            <p:ph idx="1"/>
          </p:nvPr>
        </p:nvSpPr>
        <p:spPr/>
        <p:txBody>
          <a:bodyPr>
            <a:normAutofit/>
          </a:bodyPr>
          <a:lstStyle/>
          <a:p>
            <a:pPr algn="just">
              <a:spcBef>
                <a:spcPts val="0"/>
              </a:spcBef>
            </a:pPr>
            <a:r>
              <a:rPr lang="lt-LT" sz="2400" dirty="0">
                <a:solidFill>
                  <a:srgbClr val="0070C0"/>
                </a:solidFill>
                <a:latin typeface="Arial" panose="020B0604020202020204" pitchFamily="34" charset="0"/>
                <a:cs typeface="Arial" panose="020B0604020202020204" pitchFamily="34" charset="0"/>
              </a:rPr>
              <a:t>Į teisės aktų registrą ir įslaptintą teisės aktą įrašoma teisės akto registracijos data ir numeris. Teisės aktų registro skiltyje „Dokumento pavadinimas (antraštė)“ įrašomas žodis „Įslaptinta“, o įslaptinto dokumento pavadinimas ir kiti duomenys įrašomi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teisės aktų registro įslaptintame priede</a:t>
            </a:r>
            <a:r>
              <a:rPr lang="lt-LT" sz="2400" dirty="0">
                <a:solidFill>
                  <a:srgbClr val="0070C0"/>
                </a:solidFill>
                <a:latin typeface="Arial" panose="020B0604020202020204" pitchFamily="34" charset="0"/>
                <a:cs typeface="Arial" panose="020B0604020202020204" pitchFamily="34" charset="0"/>
              </a:rPr>
              <a:t>. </a:t>
            </a:r>
          </a:p>
          <a:p>
            <a:pPr marL="0" indent="0" algn="r">
              <a:buNone/>
            </a:pPr>
            <a:r>
              <a:rPr lang="lt-LT" sz="1600" dirty="0">
                <a:solidFill>
                  <a:srgbClr val="0070C0"/>
                </a:solidFill>
                <a:latin typeface="Arial" panose="020B0604020202020204" pitchFamily="34" charset="0"/>
                <a:cs typeface="Arial" panose="020B0604020202020204" pitchFamily="34" charset="0"/>
                <a:hlinkClick r:id="rId2" action="ppaction://hlinkfile"/>
              </a:rPr>
              <a:t>Veiklos įsakymų registro pvz.</a:t>
            </a:r>
            <a:endParaRPr lang="lt-LT" sz="1600" dirty="0">
              <a:solidFill>
                <a:srgbClr val="0070C0"/>
              </a:solidFill>
              <a:latin typeface="Arial" panose="020B0604020202020204" pitchFamily="34" charset="0"/>
              <a:cs typeface="Arial" panose="020B0604020202020204" pitchFamily="34" charset="0"/>
            </a:endParaRPr>
          </a:p>
          <a:p>
            <a:pPr marL="0" indent="0" algn="r">
              <a:buNone/>
            </a:pPr>
            <a:r>
              <a:rPr lang="lt-LT" sz="1600" dirty="0">
                <a:solidFill>
                  <a:srgbClr val="0070C0"/>
                </a:solidFill>
                <a:latin typeface="Arial" panose="020B0604020202020204" pitchFamily="34" charset="0"/>
                <a:cs typeface="Arial" panose="020B0604020202020204" pitchFamily="34" charset="0"/>
                <a:hlinkClick r:id="rId3" action="ppaction://hlinkfile"/>
              </a:rPr>
              <a:t>Įsakymų registro priedo pvz.</a:t>
            </a:r>
            <a:endParaRPr lang="lt-LT" sz="1600" dirty="0">
              <a:solidFill>
                <a:srgbClr val="0070C0"/>
              </a:solidFill>
              <a:latin typeface="Arial" panose="020B0604020202020204" pitchFamily="34" charset="0"/>
              <a:cs typeface="Arial" panose="020B0604020202020204" pitchFamily="34" charset="0"/>
            </a:endParaRPr>
          </a:p>
          <a:p>
            <a:endParaRPr lang="lt-LT" dirty="0"/>
          </a:p>
        </p:txBody>
      </p:sp>
    </p:spTree>
    <p:extLst>
      <p:ext uri="{BB962C8B-B14F-4D97-AF65-F5344CB8AC3E}">
        <p14:creationId xmlns:p14="http://schemas.microsoft.com/office/powerpoint/2010/main" val="29305274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73180D8D-030A-4607-A603-22C1978964C8}"/>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registravimas</a:t>
            </a:r>
            <a:endParaRPr lang="lt-LT" dirty="0"/>
          </a:p>
        </p:txBody>
      </p:sp>
      <p:sp>
        <p:nvSpPr>
          <p:cNvPr id="3" name="Turinio vietos rezervavimo ženklas 2">
            <a:extLst>
              <a:ext uri="{FF2B5EF4-FFF2-40B4-BE49-F238E27FC236}">
                <a16:creationId xmlns:a16="http://schemas.microsoft.com/office/drawing/2014/main" id="{4D842AC8-FD4D-48BB-90E0-68B387AAC820}"/>
              </a:ext>
            </a:extLst>
          </p:cNvPr>
          <p:cNvSpPr>
            <a:spLocks noGrp="1"/>
          </p:cNvSpPr>
          <p:nvPr>
            <p:ph idx="1"/>
          </p:nvPr>
        </p:nvSpPr>
        <p:spPr>
          <a:xfrm>
            <a:off x="1451579" y="2015732"/>
            <a:ext cx="9603275" cy="3932062"/>
          </a:xfrm>
        </p:spPr>
        <p:txBody>
          <a:bodyPr>
            <a:normAutofit/>
          </a:bodyPr>
          <a:lstStyle/>
          <a:p>
            <a:pPr algn="just">
              <a:spcBef>
                <a:spcPts val="0"/>
              </a:spcBef>
            </a:pPr>
            <a:r>
              <a:rPr lang="lt-LT" sz="2400" dirty="0">
                <a:solidFill>
                  <a:srgbClr val="0070C0"/>
                </a:solidFill>
                <a:latin typeface="Arial" panose="020B0604020202020204" pitchFamily="34" charset="0"/>
                <a:cs typeface="Arial" panose="020B0604020202020204" pitchFamily="34" charset="0"/>
              </a:rPr>
              <a:t>Parengti įslaptinti administravimo dokumentai (protokolai, aktai, pažymos ir kita), siunčiami ir gauti įslaptinti dokumentai registruojami taip:</a:t>
            </a:r>
          </a:p>
          <a:p>
            <a:pPr algn="just">
              <a:spcBef>
                <a:spcPts val="0"/>
              </a:spcBef>
            </a:pPr>
            <a:r>
              <a:rPr lang="lt-LT" sz="2400" dirty="0">
                <a:solidFill>
                  <a:srgbClr val="0070C0"/>
                </a:solidFill>
                <a:latin typeface="Arial" panose="020B0604020202020204" pitchFamily="34" charset="0"/>
                <a:cs typeface="Arial" panose="020B0604020202020204" pitchFamily="34" charset="0"/>
              </a:rPr>
              <a:t>parengti įslaptinti administravimo dokumentai registruojami įslaptintų dokumentų registre;</a:t>
            </a:r>
          </a:p>
          <a:p>
            <a:pPr marL="0" indent="0" algn="r">
              <a:buNone/>
            </a:pPr>
            <a:r>
              <a:rPr lang="lt-LT" sz="1600" dirty="0">
                <a:solidFill>
                  <a:srgbClr val="0070C0"/>
                </a:solidFill>
                <a:latin typeface="Arial" panose="020B0604020202020204" pitchFamily="34" charset="0"/>
                <a:cs typeface="Arial" panose="020B0604020202020204" pitchFamily="34" charset="0"/>
                <a:hlinkClick r:id="rId2" action="ppaction://hlinkfile"/>
              </a:rPr>
              <a:t>Bendro įslaptintų dokumentų registro pvz.</a:t>
            </a:r>
            <a:endParaRPr lang="lt-LT" sz="1600" dirty="0">
              <a:solidFill>
                <a:srgbClr val="0070C0"/>
              </a:solidFill>
              <a:latin typeface="Arial" panose="020B0604020202020204" pitchFamily="34" charset="0"/>
              <a:cs typeface="Arial" panose="020B0604020202020204" pitchFamily="34" charset="0"/>
            </a:endParaRPr>
          </a:p>
          <a:p>
            <a:pPr marL="0" indent="0" algn="just">
              <a:buNone/>
            </a:pPr>
            <a:endParaRPr lang="lt-LT" dirty="0">
              <a:solidFill>
                <a:srgbClr val="0070C0"/>
              </a:solidFill>
            </a:endParaRPr>
          </a:p>
        </p:txBody>
      </p:sp>
    </p:spTree>
    <p:extLst>
      <p:ext uri="{BB962C8B-B14F-4D97-AF65-F5344CB8AC3E}">
        <p14:creationId xmlns:p14="http://schemas.microsoft.com/office/powerpoint/2010/main" val="15021376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741E2267-173B-42D7-BC96-C0F3E371417F}"/>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registravimas</a:t>
            </a:r>
            <a:endParaRPr lang="lt-LT" dirty="0"/>
          </a:p>
        </p:txBody>
      </p:sp>
      <p:sp>
        <p:nvSpPr>
          <p:cNvPr id="3" name="Turinio vietos rezervavimo ženklas 2">
            <a:extLst>
              <a:ext uri="{FF2B5EF4-FFF2-40B4-BE49-F238E27FC236}">
                <a16:creationId xmlns:a16="http://schemas.microsoft.com/office/drawing/2014/main" id="{C96EE961-7945-437B-A2F0-6796CB0EFFB2}"/>
              </a:ext>
            </a:extLst>
          </p:cNvPr>
          <p:cNvSpPr>
            <a:spLocks noGrp="1"/>
          </p:cNvSpPr>
          <p:nvPr>
            <p:ph idx="1"/>
          </p:nvPr>
        </p:nvSpPr>
        <p:spPr/>
        <p:txBody>
          <a:bodyPr/>
          <a:lstStyle/>
          <a:p>
            <a:pPr algn="just">
              <a:spcBef>
                <a:spcPts val="0"/>
              </a:spcBef>
            </a:pPr>
            <a:r>
              <a:rPr lang="lt-LT" sz="2400" dirty="0">
                <a:solidFill>
                  <a:srgbClr val="0070C0"/>
                </a:solidFill>
                <a:latin typeface="Arial" panose="020B0604020202020204" pitchFamily="34" charset="0"/>
                <a:cs typeface="Arial" panose="020B0604020202020204" pitchFamily="34" charset="0"/>
              </a:rPr>
              <a:t>siunčiami įslaptinti dokumentai registruojami siunčiamų įslaptintų dokumentų registre;</a:t>
            </a:r>
          </a:p>
          <a:p>
            <a:pPr algn="just">
              <a:spcBef>
                <a:spcPts val="0"/>
              </a:spcBef>
            </a:pPr>
            <a:r>
              <a:rPr lang="lt-LT" sz="2400" dirty="0">
                <a:solidFill>
                  <a:srgbClr val="0070C0"/>
                </a:solidFill>
                <a:latin typeface="Arial" panose="020B0604020202020204" pitchFamily="34" charset="0"/>
                <a:cs typeface="Arial" panose="020B0604020202020204" pitchFamily="34" charset="0"/>
              </a:rPr>
              <a:t>gauti įslaptinti dokumentai registruojami gautų įslaptintų dokumentų registre.</a:t>
            </a:r>
          </a:p>
          <a:p>
            <a:pPr marL="0" indent="0" algn="r">
              <a:buNone/>
            </a:pPr>
            <a:r>
              <a:rPr lang="lt-LT" sz="1600" dirty="0">
                <a:solidFill>
                  <a:srgbClr val="0070C0"/>
                </a:solidFill>
                <a:latin typeface="Arial" panose="020B0604020202020204" pitchFamily="34" charset="0"/>
                <a:cs typeface="Arial" panose="020B0604020202020204" pitchFamily="34" charset="0"/>
                <a:hlinkClick r:id="rId2" action="ppaction://hlinkfile"/>
              </a:rPr>
              <a:t>Gautų dokumentų registro pvz.</a:t>
            </a:r>
            <a:endParaRPr lang="lt-LT" sz="1600" dirty="0">
              <a:solidFill>
                <a:srgbClr val="0070C0"/>
              </a:solidFill>
              <a:latin typeface="Arial" panose="020B0604020202020204" pitchFamily="34" charset="0"/>
              <a:cs typeface="Arial" panose="020B0604020202020204" pitchFamily="34" charset="0"/>
            </a:endParaRPr>
          </a:p>
          <a:p>
            <a:endParaRPr lang="lt-LT" dirty="0"/>
          </a:p>
        </p:txBody>
      </p:sp>
    </p:spTree>
    <p:extLst>
      <p:ext uri="{BB962C8B-B14F-4D97-AF65-F5344CB8AC3E}">
        <p14:creationId xmlns:p14="http://schemas.microsoft.com/office/powerpoint/2010/main" val="3525851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56F120B-8331-47C5-A934-B0E210C96CD0}"/>
              </a:ext>
            </a:extLst>
          </p:cNvPr>
          <p:cNvSpPr>
            <a:spLocks noGrp="1"/>
          </p:cNvSpPr>
          <p:nvPr>
            <p:ph type="title"/>
          </p:nvPr>
        </p:nvSpPr>
        <p:spPr/>
        <p:txBody>
          <a:bodyPr>
            <a:noAutofit/>
          </a:bodyPr>
          <a:lstStyle/>
          <a:p>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VSD reikalavimai dėl įstaigos tesės aktų ir kitų dokumentų, reglamentuojančių įslaptintos informacijos administravimą ir apsaugą</a:t>
            </a:r>
            <a:endParaRPr lang="lt-LT" sz="2400" dirty="0"/>
          </a:p>
        </p:txBody>
      </p:sp>
      <p:sp>
        <p:nvSpPr>
          <p:cNvPr id="3" name="Turinio vietos rezervavimo ženklas 2">
            <a:extLst>
              <a:ext uri="{FF2B5EF4-FFF2-40B4-BE49-F238E27FC236}">
                <a16:creationId xmlns:a16="http://schemas.microsoft.com/office/drawing/2014/main" id="{E90045E6-F169-49BC-AAF6-BCA23FF25044}"/>
              </a:ext>
            </a:extLst>
          </p:cNvPr>
          <p:cNvSpPr>
            <a:spLocks noGrp="1"/>
          </p:cNvSpPr>
          <p:nvPr>
            <p:ph idx="1"/>
          </p:nvPr>
        </p:nvSpPr>
        <p:spPr/>
        <p:txBody>
          <a:bodyPr>
            <a:normAutofit/>
          </a:bodyPr>
          <a:lstStyle/>
          <a:p>
            <a:pPr algn="just">
              <a:lnSpc>
                <a:spcPct val="130000"/>
              </a:lnSpc>
              <a:spcBef>
                <a:spcPts val="0"/>
              </a:spcBef>
            </a:pPr>
            <a:r>
              <a:rPr lang="lt-LT" dirty="0">
                <a:solidFill>
                  <a:srgbClr val="0070C0"/>
                </a:solidFill>
                <a:latin typeface="Arial" panose="020B0604020202020204" pitchFamily="34" charset="0"/>
                <a:cs typeface="Arial" panose="020B0604020202020204" pitchFamily="34" charset="0"/>
              </a:rPr>
              <a:t>Teisės aktas dėl detalaus sąrašo patvirtinimo.</a:t>
            </a:r>
          </a:p>
          <a:p>
            <a:pPr algn="just">
              <a:lnSpc>
                <a:spcPct val="130000"/>
              </a:lnSpc>
              <a:spcBef>
                <a:spcPts val="0"/>
              </a:spcBef>
            </a:pPr>
            <a:r>
              <a:rPr lang="lt-LT" dirty="0">
                <a:solidFill>
                  <a:srgbClr val="0070C0"/>
                </a:solidFill>
                <a:latin typeface="Arial" panose="020B0604020202020204" pitchFamily="34" charset="0"/>
                <a:cs typeface="Arial" panose="020B0604020202020204" pitchFamily="34" charset="0"/>
              </a:rPr>
              <a:t>Teisės aktas, kuriuo sudaryta specialioji ekspertų komisija (toliau – SEK), ar jos funkcijos pavestos atsakingam asmeniui ar asmenų grupei. </a:t>
            </a:r>
          </a:p>
          <a:p>
            <a:pPr algn="just">
              <a:lnSpc>
                <a:spcPct val="130000"/>
              </a:lnSpc>
              <a:spcBef>
                <a:spcPts val="0"/>
              </a:spcBef>
            </a:pPr>
            <a:r>
              <a:rPr lang="lt-LT" dirty="0">
                <a:solidFill>
                  <a:srgbClr val="0070C0"/>
                </a:solidFill>
                <a:latin typeface="Arial" panose="020B0604020202020204" pitchFamily="34" charset="0"/>
                <a:cs typeface="Arial" panose="020B0604020202020204" pitchFamily="34" charset="0"/>
              </a:rPr>
              <a:t>SEK nuostatai. </a:t>
            </a:r>
          </a:p>
          <a:p>
            <a:pPr algn="just">
              <a:lnSpc>
                <a:spcPct val="130000"/>
              </a:lnSpc>
              <a:spcBef>
                <a:spcPts val="0"/>
              </a:spcBef>
            </a:pPr>
            <a:r>
              <a:rPr lang="lt-LT" dirty="0">
                <a:solidFill>
                  <a:srgbClr val="0070C0"/>
                </a:solidFill>
                <a:latin typeface="Arial" panose="020B0604020202020204" pitchFamily="34" charset="0"/>
                <a:cs typeface="Arial" panose="020B0604020202020204" pitchFamily="34" charset="0"/>
              </a:rPr>
              <a:t>Patvirtintas Pareigybių, kurias einantiems asmenims reikia leidimų dirbti ar susipažinti su įslaptinta informacija, sąrašas.</a:t>
            </a:r>
          </a:p>
          <a:p>
            <a:pPr algn="just">
              <a:lnSpc>
                <a:spcPct val="130000"/>
              </a:lnSpc>
              <a:spcBef>
                <a:spcPts val="0"/>
              </a:spcBef>
            </a:pPr>
            <a:r>
              <a:rPr lang="lt-LT" dirty="0">
                <a:solidFill>
                  <a:srgbClr val="0070C0"/>
                </a:solidFill>
                <a:latin typeface="Arial" panose="020B0604020202020204" pitchFamily="34" charset="0"/>
                <a:cs typeface="Arial" panose="020B0604020202020204" pitchFamily="34" charset="0"/>
              </a:rPr>
              <a:t>Darbuotojų, kuriems yra išduoti Leidimai, sąrašas, nurodant darbuotojų einamas pareigas. </a:t>
            </a:r>
          </a:p>
          <a:p>
            <a:endParaRPr lang="lt-LT" dirty="0"/>
          </a:p>
        </p:txBody>
      </p:sp>
    </p:spTree>
    <p:extLst>
      <p:ext uri="{BB962C8B-B14F-4D97-AF65-F5344CB8AC3E}">
        <p14:creationId xmlns:p14="http://schemas.microsoft.com/office/powerpoint/2010/main" val="32675630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CA92765-5999-4AD0-9D69-019BE155B589}"/>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Dokumentų įslaptinimas</a:t>
            </a:r>
          </a:p>
        </p:txBody>
      </p:sp>
      <p:sp>
        <p:nvSpPr>
          <p:cNvPr id="3" name="Turinio vietos rezervavimo ženklas 2">
            <a:extLst>
              <a:ext uri="{FF2B5EF4-FFF2-40B4-BE49-F238E27FC236}">
                <a16:creationId xmlns:a16="http://schemas.microsoft.com/office/drawing/2014/main" id="{6F49936C-D36E-4F1D-BB76-DE0E83749157}"/>
              </a:ext>
            </a:extLst>
          </p:cNvPr>
          <p:cNvSpPr>
            <a:spLocks noGrp="1"/>
          </p:cNvSpPr>
          <p:nvPr>
            <p:ph idx="1"/>
          </p:nvPr>
        </p:nvSpPr>
        <p:spPr>
          <a:xfrm>
            <a:off x="1451579" y="2015732"/>
            <a:ext cx="9603275" cy="3797839"/>
          </a:xfrm>
        </p:spPr>
        <p:txBody>
          <a:bodyPr>
            <a:normAutofit lnSpcReduction="10000"/>
          </a:bodyPr>
          <a:lstStyle/>
          <a:p>
            <a:pPr algn="just">
              <a:lnSpc>
                <a:spcPct val="130000"/>
              </a:lnSpc>
              <a:spcBef>
                <a:spcPts val="0"/>
              </a:spcBef>
            </a:pPr>
            <a:r>
              <a:rPr lang="lt-LT" sz="2400" dirty="0">
                <a:solidFill>
                  <a:srgbClr val="0070C0"/>
                </a:solidFill>
                <a:latin typeface="Arial" panose="020B0604020202020204" pitchFamily="34" charset="0"/>
                <a:cs typeface="Arial" panose="020B0604020202020204" pitchFamily="34" charset="0"/>
              </a:rPr>
              <a:t>Iš Lietuvos Respublikos valstybės ir tarnybos paslapčių įstatymo:</a:t>
            </a:r>
            <a:endParaRPr lang="lt-LT" sz="2400" b="1" dirty="0">
              <a:solidFill>
                <a:srgbClr val="0070C0"/>
              </a:solidFill>
              <a:latin typeface="Arial" panose="020B0604020202020204" pitchFamily="34" charset="0"/>
              <a:cs typeface="Arial" panose="020B0604020202020204" pitchFamily="34" charset="0"/>
            </a:endParaRPr>
          </a:p>
          <a:p>
            <a:pPr algn="just">
              <a:lnSpc>
                <a:spcPct val="130000"/>
              </a:lnSpc>
              <a:spcBef>
                <a:spcPts val="0"/>
              </a:spcBef>
            </a:pPr>
            <a:r>
              <a:rPr lang="lt-LT" sz="2400" b="1" dirty="0">
                <a:solidFill>
                  <a:srgbClr val="0070C0"/>
                </a:solidFill>
                <a:latin typeface="Arial" panose="020B0604020202020204" pitchFamily="34" charset="0"/>
                <a:cs typeface="Arial" panose="020B0604020202020204" pitchFamily="34" charset="0"/>
              </a:rPr>
              <a:t>2 straipsnis. Pagrindinės šio įstatymo sąvokos</a:t>
            </a:r>
            <a:endParaRPr lang="lt-LT" sz="2400" dirty="0">
              <a:solidFill>
                <a:srgbClr val="0070C0"/>
              </a:solidFill>
              <a:latin typeface="Arial" panose="020B0604020202020204" pitchFamily="34" charset="0"/>
              <a:cs typeface="Arial" panose="020B0604020202020204" pitchFamily="34" charset="0"/>
            </a:endParaRPr>
          </a:p>
          <a:p>
            <a:pPr algn="just">
              <a:lnSpc>
                <a:spcPct val="130000"/>
              </a:lnSpc>
              <a:spcBef>
                <a:spcPts val="0"/>
              </a:spcBef>
            </a:pPr>
            <a:r>
              <a:rPr lang="lt-LT" sz="2400" dirty="0">
                <a:solidFill>
                  <a:srgbClr val="0070C0"/>
                </a:solidFill>
                <a:latin typeface="Arial" panose="020B0604020202020204" pitchFamily="34" charset="0"/>
                <a:cs typeface="Arial" panose="020B0604020202020204" pitchFamily="34" charset="0"/>
              </a:rPr>
              <a:t>1. </a:t>
            </a:r>
            <a:r>
              <a:rPr lang="lt-LT" sz="2400" b="1" dirty="0">
                <a:solidFill>
                  <a:srgbClr val="0070C0"/>
                </a:solidFill>
                <a:latin typeface="Arial" panose="020B0604020202020204" pitchFamily="34" charset="0"/>
                <a:cs typeface="Arial" panose="020B0604020202020204" pitchFamily="34" charset="0"/>
              </a:rPr>
              <a:t>Informacijos įslaptinimas </a:t>
            </a:r>
            <a:r>
              <a:rPr lang="lt-LT" sz="2400" dirty="0">
                <a:solidFill>
                  <a:srgbClr val="0070C0"/>
                </a:solidFill>
                <a:latin typeface="Arial" panose="020B0604020202020204" pitchFamily="34" charset="0"/>
                <a:cs typeface="Arial" panose="020B0604020202020204" pitchFamily="34" charset="0"/>
              </a:rPr>
              <a:t>– informacijos pripažinimas valstybės ar tarnybos paslaptimi, tam tikros slaptumo žymos suteikimas, įslaptinimo termino nustatymas ir reikiamos apsaugos suteikimas.</a:t>
            </a:r>
          </a:p>
          <a:p>
            <a:pPr algn="just">
              <a:lnSpc>
                <a:spcPct val="130000"/>
              </a:lnSpc>
              <a:spcBef>
                <a:spcPts val="0"/>
              </a:spcBef>
            </a:pPr>
            <a:r>
              <a:rPr lang="lt-LT" sz="2400" dirty="0">
                <a:solidFill>
                  <a:srgbClr val="0070C0"/>
                </a:solidFill>
                <a:latin typeface="Arial" panose="020B0604020202020204" pitchFamily="34" charset="0"/>
                <a:cs typeface="Arial" panose="020B0604020202020204" pitchFamily="34" charset="0"/>
              </a:rPr>
              <a:t>21. </a:t>
            </a:r>
            <a:r>
              <a:rPr lang="lt-LT" sz="2400" b="1" dirty="0">
                <a:solidFill>
                  <a:srgbClr val="0070C0"/>
                </a:solidFill>
                <a:latin typeface="Arial" panose="020B0604020202020204" pitchFamily="34" charset="0"/>
                <a:cs typeface="Arial" panose="020B0604020202020204" pitchFamily="34" charset="0"/>
              </a:rPr>
              <a:t>Tarnybos paslaptis</a:t>
            </a:r>
            <a:r>
              <a:rPr lang="lt-LT" sz="2400" dirty="0">
                <a:solidFill>
                  <a:srgbClr val="0070C0"/>
                </a:solidFill>
                <a:latin typeface="Arial" panose="020B0604020202020204" pitchFamily="34" charset="0"/>
                <a:cs typeface="Arial" panose="020B0604020202020204" pitchFamily="34" charset="0"/>
              </a:rPr>
              <a:t> – įslaptinta informacija, kurios praradimas arba neteisėtas atskleidimas gali pakenkti valstybės institucijų interesams arba sudaryti prielaidas kilti pavojui žmogaus sveikatai. </a:t>
            </a:r>
          </a:p>
          <a:p>
            <a:endParaRPr lang="lt-LT" dirty="0"/>
          </a:p>
        </p:txBody>
      </p:sp>
    </p:spTree>
    <p:extLst>
      <p:ext uri="{BB962C8B-B14F-4D97-AF65-F5344CB8AC3E}">
        <p14:creationId xmlns:p14="http://schemas.microsoft.com/office/powerpoint/2010/main" val="15983063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B825A2D-8F6E-40D8-B0D9-7495A4CEFF2A}"/>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Dokumentų įslaptinimas</a:t>
            </a:r>
            <a:endParaRPr lang="lt-LT" dirty="0"/>
          </a:p>
        </p:txBody>
      </p:sp>
      <p:sp>
        <p:nvSpPr>
          <p:cNvPr id="3" name="Turinio vietos rezervavimo ženklas 2">
            <a:extLst>
              <a:ext uri="{FF2B5EF4-FFF2-40B4-BE49-F238E27FC236}">
                <a16:creationId xmlns:a16="http://schemas.microsoft.com/office/drawing/2014/main" id="{95CA2F14-EEB4-4DE6-96C5-53BE86DC2F5A}"/>
              </a:ext>
            </a:extLst>
          </p:cNvPr>
          <p:cNvSpPr>
            <a:spLocks noGrp="1"/>
          </p:cNvSpPr>
          <p:nvPr>
            <p:ph idx="1"/>
          </p:nvPr>
        </p:nvSpPr>
        <p:spPr/>
        <p:txBody>
          <a:bodyPr/>
          <a:lstStyle/>
          <a:p>
            <a:pPr algn="just">
              <a:spcBef>
                <a:spcPts val="0"/>
              </a:spcBef>
            </a:pP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6 straipsnis. Informacijos įslaptinimas</a:t>
            </a:r>
          </a:p>
          <a:p>
            <a:pPr algn="just">
              <a:spcBef>
                <a:spcPts val="0"/>
              </a:spcBef>
            </a:pPr>
            <a:r>
              <a:rPr lang="lt-LT" sz="2400" dirty="0">
                <a:solidFill>
                  <a:srgbClr val="0070C0"/>
                </a:solidFill>
                <a:latin typeface="Arial" panose="020B0604020202020204" pitchFamily="34" charset="0"/>
                <a:cs typeface="Arial" panose="020B0604020202020204" pitchFamily="34" charset="0"/>
              </a:rPr>
              <a:t>1. Informacijos įslaptinimo pagrindas – šio įstatymo 7 straipsnyje išdėstytas įslaptinamos informacijos kategorijų sąrašas, remiantis šiuo sąrašu paslapčių subjektų parengti ir patvirtinti </a:t>
            </a:r>
            <a:r>
              <a:rPr lang="lt-LT" sz="2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detalūs įslaptinamos informacijos sąrašai</a:t>
            </a:r>
            <a:r>
              <a:rPr lang="lt-LT" sz="2400" dirty="0">
                <a:solidFill>
                  <a:srgbClr val="0070C0"/>
                </a:solidFill>
                <a:latin typeface="Arial" panose="020B0604020202020204" pitchFamily="34" charset="0"/>
                <a:cs typeface="Arial" panose="020B0604020202020204" pitchFamily="34" charset="0"/>
              </a:rPr>
              <a:t> ir konkrečios informacijos turinys.</a:t>
            </a:r>
          </a:p>
          <a:p>
            <a:endParaRPr lang="lt-LT" dirty="0"/>
          </a:p>
        </p:txBody>
      </p:sp>
    </p:spTree>
    <p:extLst>
      <p:ext uri="{BB962C8B-B14F-4D97-AF65-F5344CB8AC3E}">
        <p14:creationId xmlns:p14="http://schemas.microsoft.com/office/powerpoint/2010/main" val="14394661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9F6F90B3-1811-452D-A9C5-7BCC855D7BB9}"/>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Dokumentų įslaptinimas</a:t>
            </a:r>
            <a:endParaRPr lang="lt-LT" dirty="0"/>
          </a:p>
        </p:txBody>
      </p:sp>
      <p:sp>
        <p:nvSpPr>
          <p:cNvPr id="3" name="Turinio vietos rezervavimo ženklas 2">
            <a:extLst>
              <a:ext uri="{FF2B5EF4-FFF2-40B4-BE49-F238E27FC236}">
                <a16:creationId xmlns:a16="http://schemas.microsoft.com/office/drawing/2014/main" id="{4C833589-DACB-4649-8DF0-889C9EF0C0B0}"/>
              </a:ext>
            </a:extLst>
          </p:cNvPr>
          <p:cNvSpPr>
            <a:spLocks noGrp="1"/>
          </p:cNvSpPr>
          <p:nvPr>
            <p:ph idx="1"/>
          </p:nvPr>
        </p:nvSpPr>
        <p:spPr>
          <a:xfrm>
            <a:off x="1451579" y="2015732"/>
            <a:ext cx="9603275" cy="3974007"/>
          </a:xfrm>
        </p:spPr>
        <p:txBody>
          <a:bodyPr>
            <a:normAutofit/>
          </a:bodyPr>
          <a:lstStyle/>
          <a:p>
            <a:pPr algn="just">
              <a:lnSpc>
                <a:spcPct val="130000"/>
              </a:lnSpc>
              <a:spcBef>
                <a:spcPts val="0"/>
              </a:spcBef>
            </a:pP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7 straipsnis. Įslaptinamos informacijos kategorijų sąrašas</a:t>
            </a:r>
          </a:p>
          <a:p>
            <a:pPr algn="just">
              <a:lnSpc>
                <a:spcPct val="130000"/>
              </a:lnSpc>
              <a:spcBef>
                <a:spcPts val="0"/>
              </a:spcBef>
            </a:pPr>
            <a:r>
              <a:rPr lang="lt-LT" sz="2400" dirty="0">
                <a:solidFill>
                  <a:srgbClr val="0070C0"/>
                </a:solidFill>
                <a:latin typeface="Arial" panose="020B0604020202020204" pitchFamily="34" charset="0"/>
                <a:cs typeface="Arial" panose="020B0604020202020204" pitchFamily="34" charset="0"/>
              </a:rPr>
              <a:t>2. Tarnybos paslaptį gali sudaryti:</a:t>
            </a:r>
          </a:p>
          <a:p>
            <a:pPr algn="just">
              <a:lnSpc>
                <a:spcPct val="130000"/>
              </a:lnSpc>
              <a:spcBef>
                <a:spcPts val="0"/>
              </a:spcBef>
            </a:pPr>
            <a:r>
              <a:rPr lang="lt-LT" sz="2400" dirty="0">
                <a:solidFill>
                  <a:srgbClr val="0070C0"/>
                </a:solidFill>
                <a:latin typeface="Arial" panose="020B0604020202020204" pitchFamily="34" charset="0"/>
                <a:cs typeface="Arial" panose="020B0604020202020204" pitchFamily="34" charset="0"/>
              </a:rPr>
              <a:t>2) detalūs duomenys apie įslaptintos informacijos apsaugos organizavimą,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tokios informacijos administravimą </a:t>
            </a:r>
            <a:r>
              <a:rPr lang="lt-LT" sz="2400" dirty="0">
                <a:solidFill>
                  <a:srgbClr val="0070C0"/>
                </a:solidFill>
                <a:latin typeface="Arial" panose="020B0604020202020204" pitchFamily="34" charset="0"/>
                <a:cs typeface="Arial" panose="020B0604020202020204" pitchFamily="34" charset="0"/>
              </a:rPr>
              <a:t>(Įslaptintos informacijos administravimas – procedūros, apimančios įslaptintos informacijos rengimą, įforminimą,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registraciją</a:t>
            </a:r>
            <a:r>
              <a:rPr lang="lt-LT" sz="2400" dirty="0">
                <a:solidFill>
                  <a:srgbClr val="0070C0"/>
                </a:solidFill>
                <a:latin typeface="Arial" panose="020B0604020202020204" pitchFamily="34" charset="0"/>
                <a:cs typeface="Arial" panose="020B0604020202020204" pitchFamily="34" charset="0"/>
              </a:rPr>
              <a:t>, siuntimą, gabenimą,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gavimą</a:t>
            </a:r>
            <a:r>
              <a:rPr lang="lt-LT" sz="2400" dirty="0">
                <a:solidFill>
                  <a:srgbClr val="0070C0"/>
                </a:solidFill>
                <a:latin typeface="Arial" panose="020B0604020202020204" pitchFamily="34" charset="0"/>
                <a:cs typeface="Arial" panose="020B0604020202020204" pitchFamily="34" charset="0"/>
              </a:rPr>
              <a:t>,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dauginimą</a:t>
            </a:r>
            <a:r>
              <a:rPr lang="lt-LT" sz="2400" dirty="0">
                <a:solidFill>
                  <a:srgbClr val="0070C0"/>
                </a:solidFill>
                <a:latin typeface="Arial" panose="020B0604020202020204" pitchFamily="34" charset="0"/>
                <a:cs typeface="Arial" panose="020B0604020202020204" pitchFamily="34" charset="0"/>
              </a:rPr>
              <a:t>, laikymą,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naikinimą, apskaitą </a:t>
            </a:r>
            <a:r>
              <a:rPr lang="lt-LT" sz="2400" dirty="0">
                <a:solidFill>
                  <a:srgbClr val="0070C0"/>
                </a:solidFill>
                <a:latin typeface="Arial" panose="020B0604020202020204" pitchFamily="34" charset="0"/>
                <a:cs typeface="Arial" panose="020B0604020202020204" pitchFamily="34" charset="0"/>
              </a:rPr>
              <a:t>ir inventorizaciją).</a:t>
            </a:r>
          </a:p>
          <a:p>
            <a:pPr algn="just">
              <a:lnSpc>
                <a:spcPct val="130000"/>
              </a:lnSpc>
              <a:spcBef>
                <a:spcPts val="0"/>
              </a:spcBef>
            </a:pPr>
            <a:r>
              <a:rPr lang="pt-BR" sz="2400" dirty="0">
                <a:solidFill>
                  <a:srgbClr val="0070C0"/>
                </a:solidFill>
                <a:latin typeface="Arial" panose="020B0604020202020204" pitchFamily="34" charset="0"/>
                <a:cs typeface="Arial" panose="020B0604020202020204" pitchFamily="34" charset="0"/>
              </a:rPr>
              <a:t>24) brandos egzaminų užduoties ar jos dalies turinys;</a:t>
            </a:r>
          </a:p>
          <a:p>
            <a:pPr algn="just"/>
            <a:endParaRPr lang="lt-LT" sz="2400" dirty="0">
              <a:solidFill>
                <a:srgbClr val="0070C0"/>
              </a:solidFill>
              <a:latin typeface="Arial" panose="020B0604020202020204" pitchFamily="34" charset="0"/>
              <a:cs typeface="Arial" panose="020B0604020202020204" pitchFamily="34" charset="0"/>
            </a:endParaRPr>
          </a:p>
          <a:p>
            <a:pPr marL="0" indent="0" algn="just">
              <a:buNone/>
            </a:pPr>
            <a:endParaRPr lang="lt-LT" sz="24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96870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24B565B-C6BC-48C1-BAD1-AD954331B666}"/>
              </a:ext>
            </a:extLst>
          </p:cNvPr>
          <p:cNvSpPr>
            <a:spLocks noGrp="1"/>
          </p:cNvSpPr>
          <p:nvPr>
            <p:ph type="title"/>
          </p:nvPr>
        </p:nvSpPr>
        <p:spPr>
          <a:xfrm>
            <a:off x="1449217" y="804889"/>
            <a:ext cx="9605635" cy="956799"/>
          </a:xfrm>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Dokumentų įslaptinimas</a:t>
            </a:r>
            <a:endParaRPr lang="lt-LT" dirty="0"/>
          </a:p>
        </p:txBody>
      </p:sp>
      <p:sp>
        <p:nvSpPr>
          <p:cNvPr id="3" name="Turinio vietos rezervavimo ženklas 2">
            <a:extLst>
              <a:ext uri="{FF2B5EF4-FFF2-40B4-BE49-F238E27FC236}">
                <a16:creationId xmlns:a16="http://schemas.microsoft.com/office/drawing/2014/main" id="{C40A01BE-D058-48B5-BCB4-8B0F9EED283B}"/>
              </a:ext>
            </a:extLst>
          </p:cNvPr>
          <p:cNvSpPr>
            <a:spLocks noGrp="1"/>
          </p:cNvSpPr>
          <p:nvPr>
            <p:ph sz="half" idx="1"/>
          </p:nvPr>
        </p:nvSpPr>
        <p:spPr>
          <a:xfrm>
            <a:off x="1447332" y="2010878"/>
            <a:ext cx="3997124" cy="3836249"/>
          </a:xfrm>
        </p:spPr>
        <p:txBody>
          <a:bodyPr>
            <a:normAutofit fontScale="92500" lnSpcReduction="20000"/>
          </a:bodyPr>
          <a:lstStyle/>
          <a:p>
            <a:pPr marL="0" indent="0">
              <a:spcBef>
                <a:spcPts val="0"/>
              </a:spcBef>
              <a:buNone/>
            </a:pPr>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ir bylų apskaitos dokumentai:</a:t>
            </a:r>
          </a:p>
          <a:p>
            <a:pPr>
              <a:spcBef>
                <a:spcPts val="0"/>
              </a:spcBef>
            </a:pPr>
            <a:r>
              <a:rPr lang="lt-LT" dirty="0">
                <a:solidFill>
                  <a:srgbClr val="0070C0"/>
                </a:solidFill>
                <a:latin typeface="Arial" panose="020B0604020202020204" pitchFamily="34" charset="0"/>
                <a:cs typeface="Arial" panose="020B0604020202020204" pitchFamily="34" charset="0"/>
              </a:rPr>
              <a:t>Gautų, siunčiamų ir kitų įslaptintų dokumentų registrai</a:t>
            </a:r>
          </a:p>
          <a:p>
            <a:pPr>
              <a:spcBef>
                <a:spcPts val="0"/>
              </a:spcBef>
            </a:pPr>
            <a:r>
              <a:rPr lang="lt-LT" dirty="0">
                <a:solidFill>
                  <a:srgbClr val="0070C0"/>
                </a:solidFill>
                <a:latin typeface="Arial" panose="020B0604020202020204" pitchFamily="34" charset="0"/>
                <a:cs typeface="Arial" panose="020B0604020202020204" pitchFamily="34" charset="0"/>
              </a:rPr>
              <a:t>Įslaptintų dokumentų registrų sąrašas</a:t>
            </a:r>
          </a:p>
          <a:p>
            <a:pPr>
              <a:spcBef>
                <a:spcPts val="0"/>
              </a:spcBef>
            </a:pPr>
            <a:r>
              <a:rPr lang="lt-LT" dirty="0">
                <a:solidFill>
                  <a:srgbClr val="0070C0"/>
                </a:solidFill>
                <a:latin typeface="Arial" panose="020B0604020202020204" pitchFamily="34" charset="0"/>
                <a:cs typeface="Arial" panose="020B0604020202020204" pitchFamily="34" charset="0"/>
              </a:rPr>
              <a:t>Įslaptintų dokumentų sunaikinimo aktai</a:t>
            </a:r>
          </a:p>
          <a:p>
            <a:pPr>
              <a:spcBef>
                <a:spcPts val="0"/>
              </a:spcBef>
            </a:pPr>
            <a:r>
              <a:rPr lang="lt-LT" dirty="0">
                <a:solidFill>
                  <a:srgbClr val="0070C0"/>
                </a:solidFill>
                <a:latin typeface="Arial" panose="020B0604020202020204" pitchFamily="34" charset="0"/>
                <a:cs typeface="Arial" panose="020B0604020202020204" pitchFamily="34" charset="0"/>
              </a:rPr>
              <a:t>Įslaptintos dokumentacijos planas</a:t>
            </a:r>
          </a:p>
          <a:p>
            <a:pPr>
              <a:spcBef>
                <a:spcPts val="0"/>
              </a:spcBef>
            </a:pPr>
            <a:r>
              <a:rPr lang="lt-LT" dirty="0">
                <a:solidFill>
                  <a:srgbClr val="0070C0"/>
                </a:solidFill>
                <a:latin typeface="Arial" panose="020B0604020202020204" pitchFamily="34" charset="0"/>
                <a:cs typeface="Arial" panose="020B0604020202020204" pitchFamily="34" charset="0"/>
              </a:rPr>
              <a:t>Užbaigtų įslaptintų bylų apskaitos žurnalas</a:t>
            </a:r>
          </a:p>
          <a:p>
            <a:endParaRPr lang="lt-LT" dirty="0"/>
          </a:p>
        </p:txBody>
      </p:sp>
      <p:sp>
        <p:nvSpPr>
          <p:cNvPr id="4" name="Turinio vietos rezervavimo ženklas 3">
            <a:extLst>
              <a:ext uri="{FF2B5EF4-FFF2-40B4-BE49-F238E27FC236}">
                <a16:creationId xmlns:a16="http://schemas.microsoft.com/office/drawing/2014/main" id="{B9B039FD-4552-425F-9252-5E83BA35BC47}"/>
              </a:ext>
            </a:extLst>
          </p:cNvPr>
          <p:cNvSpPr>
            <a:spLocks noGrp="1"/>
          </p:cNvSpPr>
          <p:nvPr>
            <p:ph sz="half" idx="2"/>
          </p:nvPr>
        </p:nvSpPr>
        <p:spPr>
          <a:xfrm>
            <a:off x="5654180" y="2010878"/>
            <a:ext cx="5754848" cy="4035768"/>
          </a:xfrm>
        </p:spPr>
        <p:txBody>
          <a:bodyPr>
            <a:normAutofit fontScale="92500" lnSpcReduction="20000"/>
          </a:bodyPr>
          <a:lstStyle/>
          <a:p>
            <a:pPr marL="0" indent="0">
              <a:lnSpc>
                <a:spcPct val="110000"/>
              </a:lnSpc>
              <a:spcBef>
                <a:spcPts val="0"/>
              </a:spcBef>
              <a:buNone/>
            </a:pPr>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Kiti įslaptintos informacijos administravimo dokumentai:</a:t>
            </a:r>
          </a:p>
          <a:p>
            <a:pPr>
              <a:lnSpc>
                <a:spcPct val="110000"/>
              </a:lnSpc>
              <a:spcBef>
                <a:spcPts val="0"/>
              </a:spcBef>
            </a:pPr>
            <a:r>
              <a:rPr lang="lt-LT" dirty="0">
                <a:solidFill>
                  <a:srgbClr val="0070C0"/>
                </a:solidFill>
                <a:latin typeface="Arial" panose="020B0604020202020204" pitchFamily="34" charset="0"/>
                <a:cs typeface="Arial" panose="020B0604020202020204" pitchFamily="34" charset="0"/>
              </a:rPr>
              <a:t>Įslaptintų dokumentų slaptumo žymų keitimo aktai</a:t>
            </a:r>
          </a:p>
          <a:p>
            <a:pPr>
              <a:lnSpc>
                <a:spcPct val="110000"/>
              </a:lnSpc>
              <a:spcBef>
                <a:spcPts val="0"/>
              </a:spcBef>
            </a:pPr>
            <a:r>
              <a:rPr lang="lt-LT" dirty="0">
                <a:solidFill>
                  <a:srgbClr val="0070C0"/>
                </a:solidFill>
                <a:latin typeface="Arial" panose="020B0604020202020204" pitchFamily="34" charset="0"/>
                <a:cs typeface="Arial" panose="020B0604020202020204" pitchFamily="34" charset="0"/>
              </a:rPr>
              <a:t>Įslaptintų dokumentų išslaptinimo aktai</a:t>
            </a:r>
          </a:p>
          <a:p>
            <a:pPr>
              <a:lnSpc>
                <a:spcPct val="110000"/>
              </a:lnSpc>
              <a:spcBef>
                <a:spcPts val="0"/>
              </a:spcBef>
            </a:pPr>
            <a:r>
              <a:rPr lang="lt-LT" dirty="0">
                <a:solidFill>
                  <a:srgbClr val="0070C0"/>
                </a:solidFill>
                <a:latin typeface="Arial" panose="020B0604020202020204" pitchFamily="34" charset="0"/>
                <a:cs typeface="Arial" panose="020B0604020202020204" pitchFamily="34" charset="0"/>
              </a:rPr>
              <a:t>Įslaptintų dokumentų inventorizacijos aktai</a:t>
            </a:r>
          </a:p>
          <a:p>
            <a:pPr>
              <a:lnSpc>
                <a:spcPct val="110000"/>
              </a:lnSpc>
              <a:spcBef>
                <a:spcPts val="0"/>
              </a:spcBef>
            </a:pPr>
            <a:r>
              <a:rPr lang="lt-LT" dirty="0">
                <a:solidFill>
                  <a:srgbClr val="0070C0"/>
                </a:solidFill>
                <a:latin typeface="Arial" panose="020B0604020202020204" pitchFamily="34" charset="0"/>
                <a:cs typeface="Arial" panose="020B0604020202020204" pitchFamily="34" charset="0"/>
              </a:rPr>
              <a:t>Vykdytojams perduotų įslaptintų dokumentų ir įslaptintų dokumentų projektų apskaitos žurnalas</a:t>
            </a:r>
          </a:p>
          <a:p>
            <a:pPr>
              <a:lnSpc>
                <a:spcPct val="110000"/>
              </a:lnSpc>
              <a:spcBef>
                <a:spcPts val="0"/>
              </a:spcBef>
            </a:pPr>
            <a:r>
              <a:rPr lang="lt-LT" dirty="0">
                <a:solidFill>
                  <a:srgbClr val="0070C0"/>
                </a:solidFill>
                <a:latin typeface="Arial" panose="020B0604020202020204" pitchFamily="34" charset="0"/>
                <a:cs typeface="Arial" panose="020B0604020202020204" pitchFamily="34" charset="0"/>
              </a:rPr>
              <a:t>Siuntų su įslaptintais dokumentais įteikimo žurnalas</a:t>
            </a:r>
          </a:p>
          <a:p>
            <a:pPr>
              <a:lnSpc>
                <a:spcPct val="110000"/>
              </a:lnSpc>
              <a:spcBef>
                <a:spcPts val="0"/>
              </a:spcBef>
            </a:pPr>
            <a:r>
              <a:rPr lang="lt-LT" dirty="0">
                <a:solidFill>
                  <a:srgbClr val="0070C0"/>
                </a:solidFill>
                <a:latin typeface="Arial" panose="020B0604020202020204" pitchFamily="34" charset="0"/>
                <a:cs typeface="Arial" panose="020B0604020202020204" pitchFamily="34" charset="0"/>
              </a:rPr>
              <a:t>Įslaptintų dokumentų ir įslaptintų dokumentų projektų dauginimo apskaitos žurnalas</a:t>
            </a:r>
          </a:p>
          <a:p>
            <a:pPr>
              <a:lnSpc>
                <a:spcPct val="110000"/>
              </a:lnSpc>
              <a:spcBef>
                <a:spcPts val="0"/>
              </a:spcBef>
            </a:pPr>
            <a:r>
              <a:rPr lang="lt-LT" dirty="0">
                <a:solidFill>
                  <a:srgbClr val="0070C0"/>
                </a:solidFill>
                <a:latin typeface="Arial" panose="020B0604020202020204" pitchFamily="34" charset="0"/>
                <a:cs typeface="Arial" panose="020B0604020202020204" pitchFamily="34" charset="0"/>
              </a:rPr>
              <a:t>Padaugintų įslaptintų dokumentų, įslaptintų dokumentų nereikalingų (perteklinių) egzempliorių sunaikinimo aktai</a:t>
            </a:r>
          </a:p>
          <a:p>
            <a:pPr>
              <a:lnSpc>
                <a:spcPct val="110000"/>
              </a:lnSpc>
              <a:spcBef>
                <a:spcPts val="0"/>
              </a:spcBef>
            </a:pPr>
            <a:endParaRPr lang="lt-LT" dirty="0"/>
          </a:p>
          <a:p>
            <a:endParaRPr lang="lt-LT" dirty="0"/>
          </a:p>
        </p:txBody>
      </p:sp>
    </p:spTree>
    <p:extLst>
      <p:ext uri="{BB962C8B-B14F-4D97-AF65-F5344CB8AC3E}">
        <p14:creationId xmlns:p14="http://schemas.microsoft.com/office/powerpoint/2010/main" val="12229642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B39EEBFE-BC5B-44B2-97D4-D39F8990168F}"/>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Dokumentų įslaptinimas</a:t>
            </a:r>
            <a:endParaRPr lang="lt-LT" dirty="0"/>
          </a:p>
        </p:txBody>
      </p:sp>
      <p:sp>
        <p:nvSpPr>
          <p:cNvPr id="3" name="Turinio vietos rezervavimo ženklas 2">
            <a:extLst>
              <a:ext uri="{FF2B5EF4-FFF2-40B4-BE49-F238E27FC236}">
                <a16:creationId xmlns:a16="http://schemas.microsoft.com/office/drawing/2014/main" id="{44BB0010-B781-410C-8984-06C6F0D48599}"/>
              </a:ext>
            </a:extLst>
          </p:cNvPr>
          <p:cNvSpPr>
            <a:spLocks noGrp="1"/>
          </p:cNvSpPr>
          <p:nvPr>
            <p:ph idx="1"/>
          </p:nvPr>
        </p:nvSpPr>
        <p:spPr/>
        <p:txBody>
          <a:bodyPr>
            <a:normAutofit/>
          </a:bodyPr>
          <a:lstStyle/>
          <a:p>
            <a:pPr>
              <a:spcBef>
                <a:spcPts val="0"/>
              </a:spcBef>
            </a:pPr>
            <a:r>
              <a:rPr lang="lt-LT" sz="2800"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Ar įslaptintų dokumentų ir bylų apskaitos dokumentai bei kiti įslaptintos informacijos administravimo dokumentai / registrai / apskaitos žurnalai turi būti įslaptinami?</a:t>
            </a:r>
          </a:p>
          <a:p>
            <a:pPr marL="0" indent="0" algn="r">
              <a:buNone/>
            </a:pPr>
            <a:r>
              <a:rPr lang="lt-LT" sz="1600" dirty="0">
                <a:solidFill>
                  <a:schemeClr val="accent2"/>
                </a:solidFill>
                <a:latin typeface="Arial" panose="020B0604020202020204" pitchFamily="34" charset="0"/>
                <a:cs typeface="Arial" panose="020B0604020202020204" pitchFamily="34" charset="0"/>
                <a:hlinkClick r:id="rId2" action="ppaction://hlinkfile"/>
              </a:rPr>
              <a:t>PAKK </a:t>
            </a:r>
            <a:r>
              <a:rPr lang="es-ES" sz="1600" dirty="0">
                <a:solidFill>
                  <a:schemeClr val="accent2"/>
                </a:solidFill>
                <a:latin typeface="Arial" panose="020B0604020202020204" pitchFamily="34" charset="0"/>
                <a:cs typeface="Arial" panose="020B0604020202020204" pitchFamily="34" charset="0"/>
                <a:hlinkClick r:id="rId2" action="ppaction://hlinkfile"/>
              </a:rPr>
              <a:t>2017 m. vasario 10 d. </a:t>
            </a:r>
            <a:r>
              <a:rPr lang="lt-LT" sz="1600" dirty="0">
                <a:solidFill>
                  <a:schemeClr val="accent2"/>
                </a:solidFill>
                <a:latin typeface="Arial" panose="020B0604020202020204" pitchFamily="34" charset="0"/>
                <a:cs typeface="Arial" panose="020B0604020202020204" pitchFamily="34" charset="0"/>
                <a:hlinkClick r:id="rId2" action="ppaction://hlinkfile"/>
              </a:rPr>
              <a:t>sprendimas </a:t>
            </a:r>
            <a:r>
              <a:rPr lang="es-ES" sz="1600" dirty="0">
                <a:solidFill>
                  <a:schemeClr val="accent2"/>
                </a:solidFill>
                <a:latin typeface="Arial" panose="020B0604020202020204" pitchFamily="34" charset="0"/>
                <a:cs typeface="Arial" panose="020B0604020202020204" pitchFamily="34" charset="0"/>
                <a:hlinkClick r:id="rId2" action="ppaction://hlinkfile"/>
              </a:rPr>
              <a:t>Nr. 56-3</a:t>
            </a:r>
            <a:endParaRPr lang="lt-LT" sz="1600" dirty="0">
              <a:solidFill>
                <a:schemeClr val="accent2"/>
              </a:solidFill>
              <a:latin typeface="Arial" panose="020B0604020202020204" pitchFamily="34" charset="0"/>
              <a:cs typeface="Arial" panose="020B0604020202020204" pitchFamily="34" charset="0"/>
            </a:endParaRPr>
          </a:p>
          <a:p>
            <a:pPr marL="0" indent="0" algn="r">
              <a:buNone/>
            </a:pPr>
            <a:r>
              <a:rPr lang="lt-LT" sz="1600" dirty="0">
                <a:solidFill>
                  <a:schemeClr val="accent2"/>
                </a:solidFill>
                <a:latin typeface="Arial" panose="020B0604020202020204" pitchFamily="34" charset="0"/>
                <a:cs typeface="Arial" panose="020B0604020202020204" pitchFamily="34" charset="0"/>
                <a:hlinkClick r:id="rId3" action="ppaction://hlinkfile"/>
              </a:rPr>
              <a:t>PAKK 2018-05-11 protokolo išrašas</a:t>
            </a:r>
            <a:endParaRPr lang="lt-LT" sz="1600" dirty="0">
              <a:solidFill>
                <a:schemeClr val="accent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346844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D66452E-5773-45C4-9C4B-DAB320782B7F}"/>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Dokumentų įslaptinimas</a:t>
            </a:r>
            <a:endParaRPr lang="lt-LT" dirty="0"/>
          </a:p>
        </p:txBody>
      </p:sp>
      <p:sp>
        <p:nvSpPr>
          <p:cNvPr id="3" name="Turinio vietos rezervavimo ženklas 2">
            <a:extLst>
              <a:ext uri="{FF2B5EF4-FFF2-40B4-BE49-F238E27FC236}">
                <a16:creationId xmlns:a16="http://schemas.microsoft.com/office/drawing/2014/main" id="{1E8E3CD8-9005-4F28-AF17-053EE8F7CCD1}"/>
              </a:ext>
            </a:extLst>
          </p:cNvPr>
          <p:cNvSpPr>
            <a:spLocks noGrp="1"/>
          </p:cNvSpPr>
          <p:nvPr>
            <p:ph idx="1"/>
          </p:nvPr>
        </p:nvSpPr>
        <p:spPr>
          <a:xfrm>
            <a:off x="1451579" y="2015733"/>
            <a:ext cx="9603275" cy="3697170"/>
          </a:xfrm>
        </p:spPr>
        <p:txBody>
          <a:bodyPr>
            <a:normAutofit fontScale="92500" lnSpcReduction="10000"/>
          </a:bodyPr>
          <a:lstStyle/>
          <a:p>
            <a:pPr algn="just">
              <a:lnSpc>
                <a:spcPct val="140000"/>
              </a:lnSpc>
              <a:spcBef>
                <a:spcPts val="0"/>
              </a:spcBef>
            </a:pPr>
            <a:r>
              <a:rPr lang="lt-LT" sz="2400" dirty="0">
                <a:solidFill>
                  <a:srgbClr val="0070C0"/>
                </a:solidFill>
                <a:latin typeface="Arial" panose="020B0604020202020204" pitchFamily="34" charset="0"/>
                <a:cs typeface="Arial" panose="020B0604020202020204" pitchFamily="34" charset="0"/>
              </a:rPr>
              <a:t>Jei bus nuspręsta, kad iki šiol įslaptinti įslaptintų dokumentų, bylų  apskaitos dokumentai ir kiti įslaptintos informacijos administravimo dokumentai nebus įslaptinami, reikia parengti naują detalųjį įslaptinamos informacijos sąrašą.</a:t>
            </a:r>
          </a:p>
          <a:p>
            <a:pPr algn="just">
              <a:lnSpc>
                <a:spcPct val="140000"/>
              </a:lnSpc>
              <a:spcBef>
                <a:spcPts val="0"/>
              </a:spcBef>
            </a:pPr>
            <a:r>
              <a:rPr lang="lt-LT" sz="2400" dirty="0">
                <a:solidFill>
                  <a:srgbClr val="0070C0"/>
                </a:solidFill>
                <a:latin typeface="Arial" panose="020B0604020202020204" pitchFamily="34" charset="0"/>
                <a:cs typeface="Arial" panose="020B0604020202020204" pitchFamily="34" charset="0"/>
              </a:rPr>
              <a:t>Gautų, siunčiamų ir kitų įslaptintų dokumentų registrai bei apskaitos dokumentai įforminami pagal </a:t>
            </a:r>
            <a:r>
              <a:rPr lang="pt-BR" sz="2400" dirty="0">
                <a:solidFill>
                  <a:srgbClr val="0070C0"/>
                </a:solidFill>
                <a:latin typeface="Arial" panose="020B0604020202020204" pitchFamily="34" charset="0"/>
                <a:cs typeface="Arial" panose="020B0604020202020204" pitchFamily="34" charset="0"/>
              </a:rPr>
              <a:t>Įslaptintos informacijos administravimo taisyklių reikalavimus</a:t>
            </a:r>
            <a:r>
              <a:rPr lang="lt-LT" sz="2400" dirty="0">
                <a:solidFill>
                  <a:srgbClr val="0070C0"/>
                </a:solidFill>
                <a:latin typeface="Arial" panose="020B0604020202020204" pitchFamily="34" charset="0"/>
                <a:cs typeface="Arial" panose="020B0604020202020204" pitchFamily="34" charset="0"/>
              </a:rPr>
              <a:t>, nepriklausomai nuo to, ar jie patys yra įslaptinti.</a:t>
            </a:r>
          </a:p>
          <a:p>
            <a:pPr marL="0" indent="0" algn="r">
              <a:lnSpc>
                <a:spcPct val="140000"/>
              </a:lnSpc>
              <a:spcBef>
                <a:spcPts val="0"/>
              </a:spcBef>
              <a:buNone/>
            </a:pPr>
            <a:r>
              <a:rPr lang="lt-LT" sz="1600" dirty="0">
                <a:solidFill>
                  <a:srgbClr val="0070C0"/>
                </a:solidFill>
                <a:latin typeface="Arial" panose="020B0604020202020204" pitchFamily="34" charset="0"/>
                <a:cs typeface="Arial" panose="020B0604020202020204" pitchFamily="34" charset="0"/>
                <a:hlinkClick r:id="rId2" action="ppaction://hlinkfile"/>
              </a:rPr>
              <a:t>Gautų įslaptintų dokumentų registro pvz.</a:t>
            </a:r>
            <a:endParaRPr lang="lt-LT" sz="1700" dirty="0">
              <a:solidFill>
                <a:srgbClr val="0070C0"/>
              </a:solidFill>
              <a:latin typeface="Arial" panose="020B0604020202020204" pitchFamily="34" charset="0"/>
              <a:cs typeface="Arial" panose="020B0604020202020204" pitchFamily="34" charset="0"/>
            </a:endParaRPr>
          </a:p>
          <a:p>
            <a:pPr algn="just">
              <a:lnSpc>
                <a:spcPct val="140000"/>
              </a:lnSpc>
              <a:spcBef>
                <a:spcPts val="0"/>
              </a:spcBef>
            </a:pPr>
            <a:endParaRPr lang="lt-LT" sz="2400" dirty="0">
              <a:solidFill>
                <a:srgbClr val="0070C0"/>
              </a:solidFill>
              <a:latin typeface="Arial" panose="020B0604020202020204" pitchFamily="34" charset="0"/>
              <a:cs typeface="Arial" panose="020B0604020202020204" pitchFamily="34" charset="0"/>
            </a:endParaRPr>
          </a:p>
          <a:p>
            <a:pPr algn="r">
              <a:lnSpc>
                <a:spcPct val="140000"/>
              </a:lnSpc>
              <a:spcBef>
                <a:spcPts val="0"/>
              </a:spcBef>
            </a:pPr>
            <a:endParaRPr lang="lt-LT" sz="1900" dirty="0">
              <a:solidFill>
                <a:srgbClr val="0070C0"/>
              </a:solidFill>
              <a:latin typeface="Arial" panose="020B0604020202020204" pitchFamily="34" charset="0"/>
              <a:cs typeface="Arial" panose="020B0604020202020204" pitchFamily="34" charset="0"/>
            </a:endParaRPr>
          </a:p>
          <a:p>
            <a:pPr marL="0" indent="0" algn="r">
              <a:buNone/>
            </a:pPr>
            <a:endParaRPr lang="lt-LT" sz="3100" dirty="0">
              <a:latin typeface="Arial" panose="020B0604020202020204" pitchFamily="34" charset="0"/>
              <a:cs typeface="Arial" panose="020B0604020202020204" pitchFamily="34" charset="0"/>
              <a:hlinkClick r:id="rId2" action="ppaction://hlinkfile"/>
            </a:endParaRPr>
          </a:p>
          <a:p>
            <a:pPr marL="0" indent="0" algn="r">
              <a:buNone/>
            </a:pPr>
            <a:endParaRPr lang="lt-LT" sz="4000" dirty="0">
              <a:latin typeface="Arial" panose="020B0604020202020204" pitchFamily="34" charset="0"/>
              <a:cs typeface="Arial" panose="020B0604020202020204" pitchFamily="34" charset="0"/>
              <a:hlinkClick r:id="rId2" action="ppaction://hlinkfile"/>
            </a:endParaRPr>
          </a:p>
          <a:p>
            <a:pPr marL="0" indent="0" algn="r">
              <a:buNone/>
            </a:pPr>
            <a:endParaRPr lang="lt-LT" sz="4000" dirty="0">
              <a:latin typeface="Arial" panose="020B0604020202020204" pitchFamily="34" charset="0"/>
              <a:cs typeface="Arial" panose="020B0604020202020204" pitchFamily="34" charset="0"/>
              <a:hlinkClick r:id="rId2" action="ppaction://hlinkfile"/>
            </a:endParaRPr>
          </a:p>
          <a:p>
            <a:endParaRPr lang="lt-LT" dirty="0"/>
          </a:p>
        </p:txBody>
      </p:sp>
    </p:spTree>
    <p:extLst>
      <p:ext uri="{BB962C8B-B14F-4D97-AF65-F5344CB8AC3E}">
        <p14:creationId xmlns:p14="http://schemas.microsoft.com/office/powerpoint/2010/main" val="3245192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C672DE5-0778-4611-A660-F213B0074D51}"/>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Dokumentų įslaptinimas</a:t>
            </a:r>
            <a:endParaRPr lang="lt-LT" dirty="0"/>
          </a:p>
        </p:txBody>
      </p:sp>
      <p:sp>
        <p:nvSpPr>
          <p:cNvPr id="3" name="Turinio vietos rezervavimo ženklas 2">
            <a:extLst>
              <a:ext uri="{FF2B5EF4-FFF2-40B4-BE49-F238E27FC236}">
                <a16:creationId xmlns:a16="http://schemas.microsoft.com/office/drawing/2014/main" id="{F80BBE60-3189-4D02-A8CA-FFBFE2213843}"/>
              </a:ext>
            </a:extLst>
          </p:cNvPr>
          <p:cNvSpPr>
            <a:spLocks noGrp="1"/>
          </p:cNvSpPr>
          <p:nvPr>
            <p:ph idx="1"/>
          </p:nvPr>
        </p:nvSpPr>
        <p:spPr>
          <a:xfrm>
            <a:off x="1451579" y="2015732"/>
            <a:ext cx="9603275" cy="3713949"/>
          </a:xfrm>
        </p:spPr>
        <p:txBody>
          <a:bodyPr>
            <a:normAutofit/>
          </a:bodyPr>
          <a:lstStyle/>
          <a:p>
            <a:pPr marL="0" indent="0" algn="just">
              <a:spcBef>
                <a:spcPts val="0"/>
              </a:spcBef>
              <a:buNone/>
            </a:pPr>
            <a:r>
              <a:rPr lang="lt-LT" sz="2400" dirty="0">
                <a:solidFill>
                  <a:srgbClr val="0070C0"/>
                </a:solidFill>
                <a:latin typeface="Arial" panose="020B0604020202020204" pitchFamily="34" charset="0"/>
                <a:cs typeface="Arial" panose="020B0604020202020204" pitchFamily="34" charset="0"/>
              </a:rPr>
              <a:t>  </a:t>
            </a:r>
            <a:r>
              <a:rPr lang="lt-LT" sz="3900" b="1" dirty="0">
                <a:ln w="22225">
                  <a:solidFill>
                    <a:schemeClr val="accent2"/>
                  </a:solidFill>
                  <a:prstDash val="solid"/>
                </a:ln>
                <a:solidFill>
                  <a:schemeClr val="accent2">
                    <a:lumMod val="40000"/>
                    <a:lumOff val="60000"/>
                  </a:schemeClr>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 </a:t>
            </a:r>
            <a:r>
              <a:rPr lang="lt-LT" sz="2400" dirty="0">
                <a:solidFill>
                  <a:srgbClr val="0070C0"/>
                </a:solidFill>
                <a:latin typeface="Arial" panose="020B0604020202020204" pitchFamily="34" charset="0"/>
                <a:cs typeface="Arial" panose="020B0604020202020204" pitchFamily="34" charset="0"/>
              </a:rPr>
              <a:t>Jei įslaptintų dokumentų sunaikinimo, išslaptinimo ir kt. aktai, specialiosios ekspertų komisijos posėdžių protokolai, įslaptinti tarnybiniai pranešimai  ir kiti dokumentai yra </a:t>
            </a:r>
            <a:r>
              <a:rPr lang="lt-LT" sz="2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įslaptinti</a:t>
            </a:r>
            <a:r>
              <a:rPr lang="lt-LT" sz="2400" dirty="0">
                <a:solidFill>
                  <a:srgbClr val="0070C0"/>
                </a:solidFill>
                <a:latin typeface="Arial" panose="020B0604020202020204" pitchFamily="34" charset="0"/>
                <a:cs typeface="Arial" panose="020B0604020202020204" pitchFamily="34" charset="0"/>
              </a:rPr>
              <a:t> – jie turi būti administruojami pagal Įslaptintos informacijos administravimo tvarkos aprašo reikalavimus, pvz.,  juos reikia registruoti </a:t>
            </a:r>
            <a:r>
              <a:rPr lang="lt-LT" sz="2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registruose</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0" indent="0" algn="r">
              <a:buNone/>
            </a:pPr>
            <a:r>
              <a:rPr lang="lt-LT" sz="1600" dirty="0">
                <a:latin typeface="Arial" panose="020B0604020202020204" pitchFamily="34" charset="0"/>
                <a:cs typeface="Arial" panose="020B0604020202020204" pitchFamily="34" charset="0"/>
                <a:hlinkClick r:id="rId2" action="ppaction://hlinkfile"/>
              </a:rPr>
              <a:t>Bendro įslaptintų dokumentų registro pvz.</a:t>
            </a:r>
            <a:endParaRPr lang="lt-LT" sz="1600" dirty="0">
              <a:latin typeface="Arial" panose="020B0604020202020204" pitchFamily="34" charset="0"/>
              <a:cs typeface="Arial" panose="020B0604020202020204" pitchFamily="34" charset="0"/>
            </a:endParaRPr>
          </a:p>
          <a:p>
            <a:endParaRPr lang="lt-LT" dirty="0"/>
          </a:p>
        </p:txBody>
      </p:sp>
    </p:spTree>
    <p:extLst>
      <p:ext uri="{BB962C8B-B14F-4D97-AF65-F5344CB8AC3E}">
        <p14:creationId xmlns:p14="http://schemas.microsoft.com/office/powerpoint/2010/main" val="228491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669CB05-F008-44FC-8740-3BD618945802}"/>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Dokumentacijos planas</a:t>
            </a:r>
          </a:p>
        </p:txBody>
      </p:sp>
      <p:sp>
        <p:nvSpPr>
          <p:cNvPr id="3" name="Turinio vietos rezervavimo ženklas 2">
            <a:extLst>
              <a:ext uri="{FF2B5EF4-FFF2-40B4-BE49-F238E27FC236}">
                <a16:creationId xmlns:a16="http://schemas.microsoft.com/office/drawing/2014/main" id="{1739DB26-414A-4250-BD60-E3E3C2176F91}"/>
              </a:ext>
            </a:extLst>
          </p:cNvPr>
          <p:cNvSpPr>
            <a:spLocks noGrp="1"/>
          </p:cNvSpPr>
          <p:nvPr>
            <p:ph idx="1"/>
          </p:nvPr>
        </p:nvSpPr>
        <p:spPr/>
        <p:txBody>
          <a:bodyPr>
            <a:normAutofit/>
          </a:bodyPr>
          <a:lstStyle/>
          <a:p>
            <a:pPr algn="just">
              <a:spcBef>
                <a:spcPts val="0"/>
              </a:spcBef>
            </a:pPr>
            <a:r>
              <a:rPr lang="lt-LT" sz="2400" dirty="0">
                <a:solidFill>
                  <a:srgbClr val="0070C0"/>
                </a:solidFill>
                <a:latin typeface="Arial" panose="020B0604020202020204" pitchFamily="34" charset="0"/>
                <a:cs typeface="Arial" panose="020B0604020202020204" pitchFamily="34" charset="0"/>
              </a:rPr>
              <a:t>Įslaptintų dokumentų tvarkymui užtikrinti parengiamas kiekvienų metų įslaptintos dokumentacijos planas.</a:t>
            </a:r>
          </a:p>
          <a:p>
            <a:pPr algn="just">
              <a:spcBef>
                <a:spcPts val="0"/>
              </a:spcBef>
            </a:pPr>
            <a:r>
              <a:rPr lang="lt-LT" sz="2400" dirty="0">
                <a:solidFill>
                  <a:srgbClr val="0070C0"/>
                </a:solidFill>
                <a:latin typeface="Arial" panose="020B0604020202020204" pitchFamily="34" charset="0"/>
                <a:cs typeface="Arial" panose="020B0604020202020204" pitchFamily="34" charset="0"/>
              </a:rPr>
              <a:t>Jeigu įslaptintų bylų antraštėse, paantraštėse (jeigu jų yra) nėra valstybės ar tarnybos paslaptį sudarančios informacijos, įslaptintos dokumentacijos planas gali būti nesudaromas, o numatomos sudaryti įslaptintos bylos įrašomos į bendro dokumentacijos plano įslaptintų bylų skyrių.</a:t>
            </a:r>
          </a:p>
          <a:p>
            <a:pPr algn="just"/>
            <a:endParaRPr lang="lt-LT" sz="2400" dirty="0">
              <a:solidFill>
                <a:srgbClr val="0070C0"/>
              </a:solidFill>
              <a:latin typeface="Arial" panose="020B0604020202020204" pitchFamily="34" charset="0"/>
              <a:cs typeface="Arial" panose="020B0604020202020204" pitchFamily="34" charset="0"/>
            </a:endParaRPr>
          </a:p>
          <a:p>
            <a:endParaRPr lang="lt-LT" dirty="0"/>
          </a:p>
        </p:txBody>
      </p:sp>
    </p:spTree>
    <p:extLst>
      <p:ext uri="{BB962C8B-B14F-4D97-AF65-F5344CB8AC3E}">
        <p14:creationId xmlns:p14="http://schemas.microsoft.com/office/powerpoint/2010/main" val="6674673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A5F9F76-A167-4ABF-8A2E-A615764C0A65}"/>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Dokumentacijos planas</a:t>
            </a:r>
            <a:endParaRPr lang="lt-LT" dirty="0"/>
          </a:p>
        </p:txBody>
      </p:sp>
      <p:sp>
        <p:nvSpPr>
          <p:cNvPr id="3" name="Turinio vietos rezervavimo ženklas 2">
            <a:extLst>
              <a:ext uri="{FF2B5EF4-FFF2-40B4-BE49-F238E27FC236}">
                <a16:creationId xmlns:a16="http://schemas.microsoft.com/office/drawing/2014/main" id="{DBBEA520-85CC-411E-AB7D-D73756DF722F}"/>
              </a:ext>
            </a:extLst>
          </p:cNvPr>
          <p:cNvSpPr>
            <a:spLocks noGrp="1"/>
          </p:cNvSpPr>
          <p:nvPr>
            <p:ph idx="1"/>
          </p:nvPr>
        </p:nvSpPr>
        <p:spPr>
          <a:xfrm>
            <a:off x="1451579" y="2015732"/>
            <a:ext cx="9603275" cy="3915285"/>
          </a:xfrm>
        </p:spPr>
        <p:txBody>
          <a:bodyPr>
            <a:noAutofit/>
          </a:bodyPr>
          <a:lstStyle/>
          <a:p>
            <a:pPr algn="just">
              <a:spcBef>
                <a:spcPts val="0"/>
              </a:spcBef>
            </a:pPr>
            <a:r>
              <a:rPr lang="lt-LT" dirty="0">
                <a:solidFill>
                  <a:srgbClr val="0070C0"/>
                </a:solidFill>
                <a:latin typeface="Arial" panose="020B0604020202020204" pitchFamily="34" charset="0"/>
                <a:cs typeface="Arial" panose="020B0604020202020204" pitchFamily="34" charset="0"/>
              </a:rPr>
              <a:t>Kiekvienai į įslaptintos dokumentacijos planą įrašytai įslaptintai bylai suteikiamas indeksas, kurį sudaro įslaptintos dokumentacijos plano punkto ir papunkčio eilės numeriai. </a:t>
            </a:r>
          </a:p>
          <a:p>
            <a:pPr algn="just">
              <a:spcBef>
                <a:spcPts val="0"/>
              </a:spcBef>
            </a:pPr>
            <a:r>
              <a:rPr lang="lt-LT" dirty="0">
                <a:solidFill>
                  <a:srgbClr val="0070C0"/>
                </a:solidFill>
                <a:latin typeface="Arial" panose="020B0604020202020204" pitchFamily="34" charset="0"/>
                <a:cs typeface="Arial" panose="020B0604020202020204" pitchFamily="34" charset="0"/>
              </a:rPr>
              <a:t>Įslaptintos bylos </a:t>
            </a:r>
            <a:r>
              <a:rPr lang="lt-LT" b="1" dirty="0">
                <a:solidFill>
                  <a:srgbClr val="0070C0"/>
                </a:solidFill>
                <a:latin typeface="Arial" panose="020B0604020202020204" pitchFamily="34" charset="0"/>
                <a:cs typeface="Arial" panose="020B0604020202020204" pitchFamily="34" charset="0"/>
              </a:rPr>
              <a:t>indeksas papildomas </a:t>
            </a:r>
            <a:r>
              <a:rPr lang="lt-LT" dirty="0">
                <a:solidFill>
                  <a:srgbClr val="0070C0"/>
                </a:solidFill>
                <a:latin typeface="Arial" panose="020B0604020202020204" pitchFamily="34" charset="0"/>
                <a:cs typeface="Arial" panose="020B0604020202020204" pitchFamily="34" charset="0"/>
              </a:rPr>
              <a:t>sutrumpinta bylos </a:t>
            </a:r>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slaptumo žyma </a:t>
            </a:r>
            <a:r>
              <a:rPr lang="lt-LT" dirty="0">
                <a:solidFill>
                  <a:srgbClr val="0070C0"/>
                </a:solidFill>
                <a:latin typeface="Arial" panose="020B0604020202020204" pitchFamily="34" charset="0"/>
                <a:cs typeface="Arial" panose="020B0604020202020204" pitchFamily="34" charset="0"/>
              </a:rPr>
              <a:t>ir duomenimis, rodančiais bylos sudarymo vietą, pavyzdžiui: </a:t>
            </a:r>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1.2RN 03 </a:t>
            </a:r>
            <a:r>
              <a:rPr lang="lt-LT" dirty="0">
                <a:solidFill>
                  <a:srgbClr val="0070C0"/>
                </a:solidFill>
                <a:latin typeface="Arial" panose="020B0604020202020204" pitchFamily="34" charset="0"/>
                <a:cs typeface="Arial" panose="020B0604020202020204" pitchFamily="34" charset="0"/>
              </a:rPr>
              <a:t>arba </a:t>
            </a:r>
            <a:r>
              <a:rPr lang="lt-LT" dirty="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1.3 03 </a:t>
            </a:r>
            <a:r>
              <a:rPr lang="lt-LT" dirty="0">
                <a:solidFill>
                  <a:srgbClr val="0070C0"/>
                </a:solidFill>
                <a:latin typeface="Arial" panose="020B0604020202020204" pitchFamily="34" charset="0"/>
                <a:cs typeface="Arial" panose="020B0604020202020204" pitchFamily="34" charset="0"/>
              </a:rPr>
              <a:t>(1.2 ir 1.3 – eilės numeriai, RN – sutrumpinta slaptumo žyma, 03 – struktūrinis padalinys). </a:t>
            </a:r>
            <a:endParaRPr lang="lt-LT" sz="2400" b="1"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just">
              <a:spcBef>
                <a:spcPts val="0"/>
              </a:spcBef>
            </a:pPr>
            <a:r>
              <a:rPr lang="lt-LT" dirty="0">
                <a:solidFill>
                  <a:srgbClr val="0070C0"/>
                </a:solidFill>
                <a:latin typeface="Arial" panose="020B0604020202020204" pitchFamily="34" charset="0"/>
                <a:cs typeface="Arial" panose="020B0604020202020204" pitchFamily="34" charset="0"/>
              </a:rPr>
              <a:t>Ant sudaromos įslaptintos bylos viršelio (aplanko) pagal įslaptintos dokumentacijos planą užrašoma bylos antraštė, slaptumo žyma, bylos indeksas ir saugojimo terminas.</a:t>
            </a:r>
          </a:p>
        </p:txBody>
      </p:sp>
    </p:spTree>
    <p:extLst>
      <p:ext uri="{BB962C8B-B14F-4D97-AF65-F5344CB8AC3E}">
        <p14:creationId xmlns:p14="http://schemas.microsoft.com/office/powerpoint/2010/main" val="2543715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B3F6F47-36DE-49DE-BE3F-30743C70C180}"/>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Dokumentacijos planas</a:t>
            </a:r>
            <a:endParaRPr lang="lt-LT" dirty="0"/>
          </a:p>
        </p:txBody>
      </p:sp>
      <p:sp>
        <p:nvSpPr>
          <p:cNvPr id="3" name="Turinio vietos rezervavimo ženklas 2">
            <a:extLst>
              <a:ext uri="{FF2B5EF4-FFF2-40B4-BE49-F238E27FC236}">
                <a16:creationId xmlns:a16="http://schemas.microsoft.com/office/drawing/2014/main" id="{1F208CD0-6420-4D34-B832-C2E37DF7F5E7}"/>
              </a:ext>
            </a:extLst>
          </p:cNvPr>
          <p:cNvSpPr>
            <a:spLocks noGrp="1"/>
          </p:cNvSpPr>
          <p:nvPr>
            <p:ph idx="1"/>
          </p:nvPr>
        </p:nvSpPr>
        <p:spPr/>
        <p:txBody>
          <a:bodyPr>
            <a:normAutofit fontScale="92500" lnSpcReduction="20000"/>
          </a:bodyPr>
          <a:lstStyle/>
          <a:p>
            <a:pPr algn="just"/>
            <a:r>
              <a:rPr lang="lt-LT" sz="2400" dirty="0">
                <a:solidFill>
                  <a:srgbClr val="0070C0"/>
                </a:solidFill>
                <a:latin typeface="Arial" panose="020B0604020202020204" pitchFamily="34" charset="0"/>
                <a:cs typeface="Arial" panose="020B0604020202020204" pitchFamily="34" charset="0"/>
                <a:hlinkClick r:id="rId2" action="ppaction://hlinkfile"/>
              </a:rPr>
              <a:t>Dokumentacijos planas </a:t>
            </a:r>
            <a:r>
              <a:rPr lang="lt-LT" sz="2400" dirty="0">
                <a:solidFill>
                  <a:srgbClr val="0070C0"/>
                </a:solidFill>
                <a:latin typeface="Arial" panose="020B0604020202020204" pitchFamily="34" charset="0"/>
                <a:cs typeface="Arial" panose="020B0604020202020204" pitchFamily="34" charset="0"/>
              </a:rPr>
              <a:t>– bylų sudarymas, saugojimo terminai, įslaptinimas.</a:t>
            </a:r>
          </a:p>
          <a:p>
            <a:pPr marL="0" indent="0" algn="r">
              <a:buNone/>
            </a:pPr>
            <a:endParaRPr lang="lt-LT" sz="1600" dirty="0">
              <a:solidFill>
                <a:srgbClr val="0070C0"/>
              </a:solidFill>
              <a:latin typeface="Arial" panose="020B0604020202020204" pitchFamily="34" charset="0"/>
              <a:cs typeface="Arial" panose="020B0604020202020204" pitchFamily="34" charset="0"/>
              <a:hlinkClick r:id="rId3" action="ppaction://hlinkfile"/>
            </a:endParaRPr>
          </a:p>
          <a:p>
            <a:pPr marL="0" indent="0" algn="r">
              <a:buNone/>
            </a:pPr>
            <a:endParaRPr lang="lt-LT" sz="1600" dirty="0">
              <a:solidFill>
                <a:srgbClr val="0070C0"/>
              </a:solidFill>
              <a:latin typeface="Arial" panose="020B0604020202020204" pitchFamily="34" charset="0"/>
              <a:cs typeface="Arial" panose="020B0604020202020204" pitchFamily="34" charset="0"/>
              <a:hlinkClick r:id="rId4" action="ppaction://hlinkfile"/>
            </a:endParaRPr>
          </a:p>
          <a:p>
            <a:pPr marL="0" indent="0" algn="r">
              <a:buNone/>
            </a:pPr>
            <a:r>
              <a:rPr lang="lt-LT" sz="1600" dirty="0">
                <a:solidFill>
                  <a:srgbClr val="0070C0"/>
                </a:solidFill>
                <a:latin typeface="Arial" panose="020B0604020202020204" pitchFamily="34" charset="0"/>
                <a:cs typeface="Arial" panose="020B0604020202020204" pitchFamily="34" charset="0"/>
                <a:hlinkClick r:id="rId5" action="ppaction://hlinkfile"/>
              </a:rPr>
              <a:t>PAKK 2016-09-29 </a:t>
            </a:r>
            <a:r>
              <a:rPr lang="lt-LT" sz="1600" dirty="0" err="1">
                <a:solidFill>
                  <a:srgbClr val="0070C0"/>
                </a:solidFill>
                <a:latin typeface="Arial" panose="020B0604020202020204" pitchFamily="34" charset="0"/>
                <a:cs typeface="Arial" panose="020B0604020202020204" pitchFamily="34" charset="0"/>
                <a:hlinkClick r:id="rId5" action="ppaction://hlinkfile"/>
              </a:rPr>
              <a:t>del</a:t>
            </a:r>
            <a:r>
              <a:rPr lang="lt-LT" sz="1600" dirty="0">
                <a:solidFill>
                  <a:srgbClr val="0070C0"/>
                </a:solidFill>
                <a:latin typeface="Arial" panose="020B0604020202020204" pitchFamily="34" charset="0"/>
                <a:cs typeface="Arial" panose="020B0604020202020204" pitchFamily="34" charset="0"/>
                <a:hlinkClick r:id="rId5" action="ppaction://hlinkfile"/>
              </a:rPr>
              <a:t> saugojimo terminų</a:t>
            </a:r>
            <a:endParaRPr lang="lt-LT" sz="1600" dirty="0">
              <a:solidFill>
                <a:srgbClr val="0070C0"/>
              </a:solidFill>
              <a:latin typeface="Arial" panose="020B0604020202020204" pitchFamily="34" charset="0"/>
              <a:cs typeface="Arial" panose="020B0604020202020204" pitchFamily="34" charset="0"/>
              <a:hlinkClick r:id="rId4" action="ppaction://hlinkfile"/>
            </a:endParaRPr>
          </a:p>
          <a:p>
            <a:pPr marL="0" indent="0" algn="r">
              <a:buNone/>
            </a:pPr>
            <a:r>
              <a:rPr lang="lt-LT" sz="1600" dirty="0">
                <a:solidFill>
                  <a:srgbClr val="0070C0"/>
                </a:solidFill>
                <a:latin typeface="Arial" panose="020B0604020202020204" pitchFamily="34" charset="0"/>
                <a:cs typeface="Arial" panose="020B0604020202020204" pitchFamily="34" charset="0"/>
                <a:hlinkClick r:id="rId4" action="ppaction://hlinkfile"/>
              </a:rPr>
              <a:t>VSD raštas dėl mobilizacijos plano saugojimo termino</a:t>
            </a:r>
            <a:endParaRPr lang="lt-LT" sz="1600" dirty="0">
              <a:solidFill>
                <a:srgbClr val="0070C0"/>
              </a:solidFill>
              <a:latin typeface="Arial" panose="020B0604020202020204" pitchFamily="34" charset="0"/>
              <a:cs typeface="Arial" panose="020B0604020202020204" pitchFamily="34" charset="0"/>
            </a:endParaRPr>
          </a:p>
          <a:p>
            <a:pPr marL="0" indent="0" algn="r">
              <a:buNone/>
            </a:pPr>
            <a:r>
              <a:rPr lang="lt-LT" sz="1600" dirty="0">
                <a:solidFill>
                  <a:srgbClr val="0070C0"/>
                </a:solidFill>
                <a:latin typeface="Arial" panose="020B0604020202020204" pitchFamily="34" charset="0"/>
                <a:cs typeface="Arial" panose="020B0604020202020204" pitchFamily="34" charset="0"/>
                <a:hlinkClick r:id="rId6" action="ppaction://hlinkfile"/>
              </a:rPr>
              <a:t>LVAT atsakymas VSD dėl mobilizacijos plano saugojimo termino</a:t>
            </a:r>
            <a:endParaRPr lang="lt-LT" sz="1600" dirty="0">
              <a:solidFill>
                <a:srgbClr val="0070C0"/>
              </a:solidFill>
              <a:latin typeface="Arial" panose="020B0604020202020204" pitchFamily="34" charset="0"/>
              <a:cs typeface="Arial" panose="020B0604020202020204" pitchFamily="34" charset="0"/>
            </a:endParaRPr>
          </a:p>
          <a:p>
            <a:pPr marL="0" indent="0" algn="r">
              <a:buNone/>
            </a:pPr>
            <a:endParaRPr lang="lt-LT" sz="1600" dirty="0">
              <a:solidFill>
                <a:schemeClr val="accent2"/>
              </a:solidFill>
              <a:latin typeface="Arial" panose="020B0604020202020204" pitchFamily="34" charset="0"/>
              <a:cs typeface="Arial" panose="020B0604020202020204" pitchFamily="34" charset="0"/>
              <a:hlinkClick r:id="rId7" action="ppaction://hlinkfile"/>
            </a:endParaRPr>
          </a:p>
          <a:p>
            <a:pPr marL="0" indent="0" algn="r">
              <a:lnSpc>
                <a:spcPct val="100000"/>
              </a:lnSpc>
              <a:spcBef>
                <a:spcPts val="0"/>
              </a:spcBef>
              <a:buNone/>
            </a:pPr>
            <a:r>
              <a:rPr lang="lt-LT" sz="1600" dirty="0">
                <a:solidFill>
                  <a:schemeClr val="accent2"/>
                </a:solidFill>
                <a:latin typeface="Arial" panose="020B0604020202020204" pitchFamily="34" charset="0"/>
                <a:cs typeface="Arial" panose="020B0604020202020204" pitchFamily="34" charset="0"/>
                <a:hlinkClick r:id="rId7" action="ppaction://hlinkfile"/>
              </a:rPr>
              <a:t>PAKK 2018-05-11 protokolo išrašas</a:t>
            </a:r>
            <a:endParaRPr lang="lt-LT" sz="1600" dirty="0">
              <a:solidFill>
                <a:schemeClr val="accent2"/>
              </a:solidFill>
              <a:latin typeface="Arial" panose="020B0604020202020204" pitchFamily="34" charset="0"/>
              <a:cs typeface="Arial" panose="020B0604020202020204" pitchFamily="34" charset="0"/>
            </a:endParaRPr>
          </a:p>
          <a:p>
            <a:pPr marL="0" indent="0" algn="r">
              <a:lnSpc>
                <a:spcPct val="100000"/>
              </a:lnSpc>
              <a:spcBef>
                <a:spcPts val="0"/>
              </a:spcBef>
              <a:buNone/>
            </a:pPr>
            <a:r>
              <a:rPr lang="lt-LT" sz="1600" dirty="0">
                <a:solidFill>
                  <a:srgbClr val="0070C0"/>
                </a:solidFill>
                <a:latin typeface="Arial" panose="020B0604020202020204" pitchFamily="34" charset="0"/>
                <a:cs typeface="Arial" panose="020B0604020202020204" pitchFamily="34" charset="0"/>
              </a:rPr>
              <a:t>(dėl 1 egz. pateikimo derinti)</a:t>
            </a:r>
          </a:p>
          <a:p>
            <a:pPr marL="0" indent="0" algn="r">
              <a:buNone/>
            </a:pPr>
            <a:endParaRPr lang="lt-LT" sz="1600" dirty="0">
              <a:solidFill>
                <a:srgbClr val="0070C0"/>
              </a:solidFill>
              <a:latin typeface="Arial" panose="020B0604020202020204" pitchFamily="34" charset="0"/>
              <a:cs typeface="Arial" panose="020B0604020202020204" pitchFamily="34" charset="0"/>
            </a:endParaRPr>
          </a:p>
          <a:p>
            <a:pPr marL="0" indent="0" algn="r">
              <a:buNone/>
            </a:pPr>
            <a:endParaRPr lang="lt-LT" sz="1600" dirty="0">
              <a:solidFill>
                <a:srgbClr val="0070C0"/>
              </a:solidFill>
              <a:latin typeface="Arial" panose="020B0604020202020204" pitchFamily="34" charset="0"/>
              <a:cs typeface="Arial" panose="020B0604020202020204" pitchFamily="34" charset="0"/>
            </a:endParaRPr>
          </a:p>
          <a:p>
            <a:pPr marL="0" indent="0" algn="r">
              <a:buNone/>
            </a:pPr>
            <a:endParaRPr lang="lt-LT" sz="1600" dirty="0">
              <a:solidFill>
                <a:srgbClr val="0070C0"/>
              </a:solidFill>
              <a:latin typeface="Arial" panose="020B0604020202020204" pitchFamily="34" charset="0"/>
              <a:cs typeface="Arial" panose="020B0604020202020204" pitchFamily="34" charset="0"/>
            </a:endParaRPr>
          </a:p>
          <a:p>
            <a:pPr marL="0" indent="0" algn="r">
              <a:buNone/>
            </a:pPr>
            <a:endParaRPr lang="lt-LT" sz="16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5097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F843213-31C2-4CFB-9A28-71CBF02CEB38}"/>
              </a:ext>
            </a:extLst>
          </p:cNvPr>
          <p:cNvSpPr>
            <a:spLocks noGrp="1"/>
          </p:cNvSpPr>
          <p:nvPr>
            <p:ph type="title"/>
          </p:nvPr>
        </p:nvSpPr>
        <p:spPr/>
        <p:txBody>
          <a:bodyPr>
            <a:noAutofit/>
          </a:bodyPr>
          <a:lstStyle/>
          <a:p>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VSD reikalavimai dėl įstaigos tesės aktų ir kitų dokumentų, reglamentuojančių įslaptintos informacijos administravimą ir apsaugą</a:t>
            </a:r>
            <a:endParaRPr lang="lt-LT" sz="2400" dirty="0"/>
          </a:p>
        </p:txBody>
      </p:sp>
      <p:sp>
        <p:nvSpPr>
          <p:cNvPr id="3" name="Turinio vietos rezervavimo ženklas 2">
            <a:extLst>
              <a:ext uri="{FF2B5EF4-FFF2-40B4-BE49-F238E27FC236}">
                <a16:creationId xmlns:a16="http://schemas.microsoft.com/office/drawing/2014/main" id="{2A887B14-6440-47B6-B3C0-5748DDA51EE4}"/>
              </a:ext>
            </a:extLst>
          </p:cNvPr>
          <p:cNvSpPr>
            <a:spLocks noGrp="1"/>
          </p:cNvSpPr>
          <p:nvPr>
            <p:ph idx="1"/>
          </p:nvPr>
        </p:nvSpPr>
        <p:spPr>
          <a:xfrm>
            <a:off x="1451579" y="2015732"/>
            <a:ext cx="9603275" cy="3906896"/>
          </a:xfrm>
        </p:spPr>
        <p:txBody>
          <a:bodyPr>
            <a:normAutofit fontScale="92500" lnSpcReduction="20000"/>
          </a:bodyPr>
          <a:lstStyle/>
          <a:p>
            <a:pPr lvl="0" algn="just">
              <a:lnSpc>
                <a:spcPct val="140000"/>
              </a:lnSpc>
            </a:pPr>
            <a:r>
              <a:rPr lang="lt-LT" sz="2100" dirty="0">
                <a:solidFill>
                  <a:srgbClr val="0070C0"/>
                </a:solidFill>
                <a:latin typeface="Arial" panose="020B0604020202020204" pitchFamily="34" charset="0"/>
                <a:cs typeface="Arial" panose="020B0604020202020204" pitchFamily="34" charset="0"/>
              </a:rPr>
              <a:t>Teisės aktai, kuriais paskirti atsakingi asmenys ir jiems pavestos funkcijos šiose įslaptintos informacijos apsaugos srityse: </a:t>
            </a:r>
          </a:p>
          <a:p>
            <a:pPr lvl="1" algn="just">
              <a:lnSpc>
                <a:spcPct val="140000"/>
              </a:lnSpc>
            </a:pPr>
            <a:r>
              <a:rPr lang="lt-LT" dirty="0">
                <a:solidFill>
                  <a:srgbClr val="0070C0"/>
                </a:solidFill>
                <a:latin typeface="Arial" panose="020B0604020202020204" pitchFamily="34" charset="0"/>
                <a:cs typeface="Arial" panose="020B0604020202020204" pitchFamily="34" charset="0"/>
              </a:rPr>
              <a:t>personalo patikimumo užtikrinimo, </a:t>
            </a:r>
            <a:endParaRPr lang="lt-LT" sz="3200" dirty="0">
              <a:solidFill>
                <a:srgbClr val="0070C0"/>
              </a:solidFill>
              <a:latin typeface="Arial" panose="020B0604020202020204" pitchFamily="34" charset="0"/>
              <a:cs typeface="Arial" panose="020B0604020202020204" pitchFamily="34" charset="0"/>
            </a:endParaRPr>
          </a:p>
          <a:p>
            <a:pPr lvl="1" algn="just">
              <a:lnSpc>
                <a:spcPct val="140000"/>
              </a:lnSpc>
            </a:pPr>
            <a:r>
              <a:rPr lang="lt-LT" dirty="0">
                <a:solidFill>
                  <a:srgbClr val="0070C0"/>
                </a:solidFill>
                <a:latin typeface="Arial" panose="020B0604020202020204" pitchFamily="34" charset="0"/>
                <a:cs typeface="Arial" panose="020B0604020202020204" pitchFamily="34" charset="0"/>
              </a:rPr>
              <a:t>įslaptintos informacijos administravimo, </a:t>
            </a:r>
            <a:endParaRPr lang="lt-LT" sz="3200" dirty="0">
              <a:solidFill>
                <a:srgbClr val="0070C0"/>
              </a:solidFill>
              <a:latin typeface="Arial" panose="020B0604020202020204" pitchFamily="34" charset="0"/>
              <a:cs typeface="Arial" panose="020B0604020202020204" pitchFamily="34" charset="0"/>
            </a:endParaRPr>
          </a:p>
          <a:p>
            <a:pPr lvl="1" algn="just">
              <a:lnSpc>
                <a:spcPct val="140000"/>
              </a:lnSpc>
            </a:pPr>
            <a:r>
              <a:rPr lang="lt-LT" dirty="0">
                <a:solidFill>
                  <a:srgbClr val="0070C0"/>
                </a:solidFill>
                <a:latin typeface="Arial" panose="020B0604020202020204" pitchFamily="34" charset="0"/>
                <a:cs typeface="Arial" panose="020B0604020202020204" pitchFamily="34" charset="0"/>
              </a:rPr>
              <a:t>įslaptintos informacijos fizinės apsaugos, </a:t>
            </a:r>
            <a:endParaRPr lang="lt-LT" sz="3200" dirty="0">
              <a:solidFill>
                <a:srgbClr val="0070C0"/>
              </a:solidFill>
              <a:latin typeface="Arial" panose="020B0604020202020204" pitchFamily="34" charset="0"/>
              <a:cs typeface="Arial" panose="020B0604020202020204" pitchFamily="34" charset="0"/>
            </a:endParaRPr>
          </a:p>
          <a:p>
            <a:pPr lvl="1" algn="just">
              <a:lnSpc>
                <a:spcPct val="140000"/>
              </a:lnSpc>
            </a:pPr>
            <a:r>
              <a:rPr lang="lt-LT" dirty="0">
                <a:solidFill>
                  <a:srgbClr val="0070C0"/>
                </a:solidFill>
                <a:latin typeface="Arial" panose="020B0604020202020204" pitchFamily="34" charset="0"/>
                <a:cs typeface="Arial" panose="020B0604020202020204" pitchFamily="34" charset="0"/>
              </a:rPr>
              <a:t>įslaptintos informacijos ryšių ir informacinės sistemos (ĮIRIS) apsaugos, </a:t>
            </a:r>
            <a:endParaRPr lang="lt-LT" sz="3200" dirty="0">
              <a:solidFill>
                <a:srgbClr val="0070C0"/>
              </a:solidFill>
              <a:latin typeface="Arial" panose="020B0604020202020204" pitchFamily="34" charset="0"/>
              <a:cs typeface="Arial" panose="020B0604020202020204" pitchFamily="34" charset="0"/>
            </a:endParaRPr>
          </a:p>
          <a:p>
            <a:pPr lvl="1" algn="just">
              <a:lnSpc>
                <a:spcPct val="140000"/>
              </a:lnSpc>
            </a:pPr>
            <a:r>
              <a:rPr lang="lt-LT" dirty="0">
                <a:solidFill>
                  <a:srgbClr val="0070C0"/>
                </a:solidFill>
                <a:latin typeface="Arial" panose="020B0604020202020204" pitchFamily="34" charset="0"/>
                <a:cs typeface="Arial" panose="020B0604020202020204" pitchFamily="34" charset="0"/>
              </a:rPr>
              <a:t>saugos įgaliotinis,</a:t>
            </a:r>
            <a:endParaRPr lang="lt-LT" sz="3200" dirty="0">
              <a:solidFill>
                <a:srgbClr val="0070C0"/>
              </a:solidFill>
              <a:latin typeface="Arial" panose="020B0604020202020204" pitchFamily="34" charset="0"/>
              <a:cs typeface="Arial" panose="020B0604020202020204" pitchFamily="34" charset="0"/>
            </a:endParaRPr>
          </a:p>
          <a:p>
            <a:pPr lvl="1" algn="just">
              <a:lnSpc>
                <a:spcPct val="140000"/>
              </a:lnSpc>
            </a:pPr>
            <a:r>
              <a:rPr lang="lt-LT" dirty="0">
                <a:solidFill>
                  <a:srgbClr val="0070C0"/>
                </a:solidFill>
                <a:latin typeface="Arial" panose="020B0604020202020204" pitchFamily="34" charset="0"/>
                <a:cs typeface="Arial" panose="020B0604020202020204" pitchFamily="34" charset="0"/>
              </a:rPr>
              <a:t>administratorius, </a:t>
            </a:r>
            <a:endParaRPr lang="lt-LT" sz="3200" dirty="0">
              <a:solidFill>
                <a:srgbClr val="0070C0"/>
              </a:solidFill>
              <a:latin typeface="Arial" panose="020B0604020202020204" pitchFamily="34" charset="0"/>
              <a:cs typeface="Arial" panose="020B0604020202020204" pitchFamily="34" charset="0"/>
            </a:endParaRPr>
          </a:p>
          <a:p>
            <a:pPr lvl="1" algn="just">
              <a:lnSpc>
                <a:spcPct val="140000"/>
              </a:lnSpc>
            </a:pPr>
            <a:r>
              <a:rPr lang="lt-LT" dirty="0">
                <a:solidFill>
                  <a:srgbClr val="0070C0"/>
                </a:solidFill>
                <a:latin typeface="Arial" panose="020B0604020202020204" pitchFamily="34" charset="0"/>
                <a:cs typeface="Arial" panose="020B0604020202020204" pitchFamily="34" charset="0"/>
              </a:rPr>
              <a:t>kriptografinių priemonių administratorius,</a:t>
            </a:r>
            <a:endParaRPr lang="lt-LT" sz="3200" dirty="0">
              <a:solidFill>
                <a:srgbClr val="0070C0"/>
              </a:solidFill>
              <a:latin typeface="Arial" panose="020B0604020202020204" pitchFamily="34" charset="0"/>
              <a:cs typeface="Arial" panose="020B0604020202020204" pitchFamily="34" charset="0"/>
            </a:endParaRPr>
          </a:p>
          <a:p>
            <a:pPr lvl="1" algn="just">
              <a:lnSpc>
                <a:spcPct val="140000"/>
              </a:lnSpc>
            </a:pPr>
            <a:r>
              <a:rPr lang="lt-LT" dirty="0">
                <a:solidFill>
                  <a:srgbClr val="0070C0"/>
                </a:solidFill>
                <a:latin typeface="Arial" panose="020B0604020202020204" pitchFamily="34" charset="0"/>
                <a:cs typeface="Arial" panose="020B0604020202020204" pitchFamily="34" charset="0"/>
              </a:rPr>
              <a:t>laikmenų, skirtų įrašyti įslaptintai informacijai, žymėjimą ir apskaitą.</a:t>
            </a:r>
            <a:endParaRPr lang="lt-LT" sz="3200" dirty="0">
              <a:solidFill>
                <a:srgbClr val="0070C0"/>
              </a:solidFill>
              <a:latin typeface="Arial" panose="020B0604020202020204" pitchFamily="34" charset="0"/>
              <a:cs typeface="Arial" panose="020B0604020202020204" pitchFamily="34" charset="0"/>
            </a:endParaRPr>
          </a:p>
          <a:p>
            <a:endParaRPr lang="lt-LT" dirty="0"/>
          </a:p>
        </p:txBody>
      </p:sp>
    </p:spTree>
    <p:extLst>
      <p:ext uri="{BB962C8B-B14F-4D97-AF65-F5344CB8AC3E}">
        <p14:creationId xmlns:p14="http://schemas.microsoft.com/office/powerpoint/2010/main" val="22361163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732EADC-FE7B-421A-96B3-0062F36F6A23}"/>
              </a:ext>
            </a:extLst>
          </p:cNvPr>
          <p:cNvSpPr>
            <a:spLocks noGrp="1"/>
          </p:cNvSpPr>
          <p:nvPr>
            <p:ph type="title"/>
          </p:nvPr>
        </p:nvSpPr>
        <p:spPr>
          <a:xfrm>
            <a:off x="914401" y="184559"/>
            <a:ext cx="10140454" cy="553672"/>
          </a:xfrm>
        </p:spPr>
        <p:txBody>
          <a:bodyPr>
            <a:noAutofit/>
          </a:bodyPr>
          <a:lstStyle/>
          <a:p>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Dokumentacijos plano pateikimas archyvui derinti</a:t>
            </a:r>
          </a:p>
        </p:txBody>
      </p:sp>
      <p:graphicFrame>
        <p:nvGraphicFramePr>
          <p:cNvPr id="4" name="Turinio vietos rezervavimo ženklas 3">
            <a:extLst>
              <a:ext uri="{FF2B5EF4-FFF2-40B4-BE49-F238E27FC236}">
                <a16:creationId xmlns:a16="http://schemas.microsoft.com/office/drawing/2014/main" id="{31071B01-CB32-40B6-AA67-0D906A862CD4}"/>
              </a:ext>
            </a:extLst>
          </p:cNvPr>
          <p:cNvGraphicFramePr>
            <a:graphicFrameLocks noGrp="1"/>
          </p:cNvGraphicFramePr>
          <p:nvPr>
            <p:ph idx="1"/>
            <p:extLst>
              <p:ext uri="{D42A27DB-BD31-4B8C-83A1-F6EECF244321}">
                <p14:modId xmlns:p14="http://schemas.microsoft.com/office/powerpoint/2010/main" val="3449964558"/>
              </p:ext>
            </p:extLst>
          </p:nvPr>
        </p:nvGraphicFramePr>
        <p:xfrm>
          <a:off x="394283" y="738232"/>
          <a:ext cx="11367083" cy="5919271"/>
        </p:xfrm>
        <a:graphic>
          <a:graphicData uri="http://schemas.openxmlformats.org/drawingml/2006/table">
            <a:tbl>
              <a:tblPr firstRow="1" bandRow="1">
                <a:tableStyleId>{5C22544A-7EE6-4342-B048-85BDC9FD1C3A}</a:tableStyleId>
              </a:tblPr>
              <a:tblGrid>
                <a:gridCol w="4400954">
                  <a:extLst>
                    <a:ext uri="{9D8B030D-6E8A-4147-A177-3AD203B41FA5}">
                      <a16:colId xmlns:a16="http://schemas.microsoft.com/office/drawing/2014/main" val="2026012893"/>
                    </a:ext>
                  </a:extLst>
                </a:gridCol>
                <a:gridCol w="3604615">
                  <a:extLst>
                    <a:ext uri="{9D8B030D-6E8A-4147-A177-3AD203B41FA5}">
                      <a16:colId xmlns:a16="http://schemas.microsoft.com/office/drawing/2014/main" val="68533742"/>
                    </a:ext>
                  </a:extLst>
                </a:gridCol>
                <a:gridCol w="3361514">
                  <a:extLst>
                    <a:ext uri="{9D8B030D-6E8A-4147-A177-3AD203B41FA5}">
                      <a16:colId xmlns:a16="http://schemas.microsoft.com/office/drawing/2014/main" val="2881839785"/>
                    </a:ext>
                  </a:extLst>
                </a:gridCol>
              </a:tblGrid>
              <a:tr h="1706066">
                <a:tc>
                  <a:txBody>
                    <a:bodyPr/>
                    <a:lstStyle/>
                    <a:p>
                      <a:r>
                        <a:rPr lang="lt-LT" sz="2000" kern="1200" dirty="0">
                          <a:solidFill>
                            <a:srgbClr val="0070C0"/>
                          </a:solidFill>
                          <a:latin typeface="Arial" panose="020B0604020202020204" pitchFamily="34" charset="0"/>
                          <a:ea typeface="+mn-ea"/>
                          <a:cs typeface="Arial" panose="020B0604020202020204" pitchFamily="34" charset="0"/>
                        </a:rPr>
                        <a:t>Įslaptintos dokumentacijos plane </a:t>
                      </a:r>
                      <a:r>
                        <a:rPr lang="lt-LT" sz="2000" kern="1200" dirty="0">
                          <a:solidFill>
                            <a:srgbClr val="0070C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yra</a:t>
                      </a:r>
                      <a:r>
                        <a:rPr lang="lt-LT" sz="2000" kern="1200" dirty="0">
                          <a:solidFill>
                            <a:srgbClr val="0070C0"/>
                          </a:solidFill>
                          <a:latin typeface="Arial" panose="020B0604020202020204" pitchFamily="34" charset="0"/>
                          <a:ea typeface="+mn-ea"/>
                          <a:cs typeface="Arial" panose="020B0604020202020204" pitchFamily="34" charset="0"/>
                        </a:rPr>
                        <a:t> įslaptintos informacijos -</a:t>
                      </a:r>
                    </a:p>
                    <a:p>
                      <a:r>
                        <a:rPr lang="lt-LT" sz="2000" kern="1200" dirty="0">
                          <a:solidFill>
                            <a:srgbClr val="0070C0"/>
                          </a:solidFill>
                          <a:latin typeface="Arial" panose="020B0604020202020204" pitchFamily="34" charset="0"/>
                          <a:ea typeface="+mn-ea"/>
                          <a:cs typeface="Arial" panose="020B0604020202020204" pitchFamily="34" charset="0"/>
                        </a:rPr>
                        <a:t>rengiamas atskiras dokumentacijos planas.</a:t>
                      </a:r>
                    </a:p>
                    <a:p>
                      <a:endParaRPr lang="lt-LT" sz="2000" kern="1200" dirty="0">
                        <a:solidFill>
                          <a:srgbClr val="0070C0"/>
                        </a:solidFill>
                        <a:latin typeface="Arial" panose="020B0604020202020204" pitchFamily="34" charset="0"/>
                        <a:ea typeface="+mn-ea"/>
                        <a:cs typeface="Arial" panose="020B0604020202020204" pitchFamily="34" charset="0"/>
                      </a:endParaRPr>
                    </a:p>
                  </a:txBody>
                  <a:tcPr>
                    <a:solidFill>
                      <a:srgbClr val="CEF5F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2000" kern="1200" dirty="0">
                          <a:solidFill>
                            <a:srgbClr val="0070C0"/>
                          </a:solidFill>
                          <a:latin typeface="Arial" panose="020B0604020202020204" pitchFamily="34" charset="0"/>
                          <a:ea typeface="+mn-ea"/>
                          <a:cs typeface="Arial" panose="020B0604020202020204" pitchFamily="34" charset="0"/>
                        </a:rPr>
                        <a:t>Įslaptintos dokumentacijos plane </a:t>
                      </a:r>
                      <a:r>
                        <a:rPr lang="lt-LT" sz="2000" kern="1200" dirty="0">
                          <a:solidFill>
                            <a:srgbClr val="0070C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nėra</a:t>
                      </a:r>
                      <a:r>
                        <a:rPr lang="lt-LT" sz="2000" kern="1200" dirty="0">
                          <a:solidFill>
                            <a:srgbClr val="0070C0"/>
                          </a:solidFill>
                          <a:latin typeface="Arial" panose="020B0604020202020204" pitchFamily="34" charset="0"/>
                          <a:ea typeface="+mn-ea"/>
                          <a:cs typeface="Arial" panose="020B0604020202020204" pitchFamily="34" charset="0"/>
                        </a:rPr>
                        <a:t> įslaptintos informacijos, bet rengiamas atskiras dokumentacijos planas.</a:t>
                      </a:r>
                    </a:p>
                  </a:txBody>
                  <a:tcPr>
                    <a:solidFill>
                      <a:srgbClr val="CEF5F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2000" kern="1200" dirty="0">
                          <a:solidFill>
                            <a:srgbClr val="0070C0"/>
                          </a:solidFill>
                          <a:latin typeface="Arial" panose="020B0604020202020204" pitchFamily="34" charset="0"/>
                          <a:ea typeface="+mn-ea"/>
                          <a:cs typeface="Arial" panose="020B0604020202020204" pitchFamily="34" charset="0"/>
                        </a:rPr>
                        <a:t>Dokumentacijos plane </a:t>
                      </a:r>
                      <a:r>
                        <a:rPr lang="lt-LT" sz="2000" kern="1200" dirty="0">
                          <a:solidFill>
                            <a:srgbClr val="0070C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nėra</a:t>
                      </a:r>
                      <a:r>
                        <a:rPr lang="lt-LT" sz="2000" kern="1200" dirty="0">
                          <a:solidFill>
                            <a:srgbClr val="0070C0"/>
                          </a:solidFill>
                          <a:latin typeface="Arial" panose="020B0604020202020204" pitchFamily="34" charset="0"/>
                          <a:ea typeface="+mn-ea"/>
                          <a:cs typeface="Arial" panose="020B0604020202020204" pitchFamily="34" charset="0"/>
                        </a:rPr>
                        <a:t> įslaptintos informacijos.    </a:t>
                      </a:r>
                    </a:p>
                    <a:p>
                      <a:endParaRPr lang="lt-LT" sz="2000" kern="1200" dirty="0">
                        <a:solidFill>
                          <a:srgbClr val="0070C0"/>
                        </a:solidFill>
                        <a:latin typeface="Arial" panose="020B0604020202020204" pitchFamily="34" charset="0"/>
                        <a:ea typeface="+mn-ea"/>
                        <a:cs typeface="Arial" panose="020B0604020202020204" pitchFamily="34" charset="0"/>
                      </a:endParaRPr>
                    </a:p>
                  </a:txBody>
                  <a:tcPr>
                    <a:solidFill>
                      <a:srgbClr val="CEF5FE"/>
                    </a:solidFill>
                  </a:tcPr>
                </a:tc>
                <a:extLst>
                  <a:ext uri="{0D108BD9-81ED-4DB2-BD59-A6C34878D82A}">
                    <a16:rowId xmlns:a16="http://schemas.microsoft.com/office/drawing/2014/main" val="4063063174"/>
                  </a:ext>
                </a:extLst>
              </a:tr>
              <a:tr h="2018645">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lt-LT" sz="1800" kern="1200" dirty="0">
                          <a:solidFill>
                            <a:srgbClr val="0070C0"/>
                          </a:solidFill>
                          <a:latin typeface="Arial" panose="020B0604020202020204" pitchFamily="34" charset="0"/>
                          <a:ea typeface="+mn-ea"/>
                          <a:cs typeface="Arial" panose="020B0604020202020204" pitchFamily="34" charset="0"/>
                        </a:rPr>
                        <a:t>Dokumentacijos planas rengiamas pagal Įslaptintos informacijos administravimo tvarkos aprašą.</a:t>
                      </a:r>
                    </a:p>
                    <a:p>
                      <a:pPr marL="285750" indent="-285750">
                        <a:buFont typeface="Wingdings" panose="05000000000000000000" pitchFamily="2" charset="2"/>
                        <a:buChar char="Ø"/>
                      </a:pPr>
                      <a:r>
                        <a:rPr lang="lt-LT" sz="1800" kern="1200" dirty="0">
                          <a:solidFill>
                            <a:srgbClr val="0070C0"/>
                          </a:solidFill>
                          <a:latin typeface="Arial" panose="020B0604020202020204" pitchFamily="34" charset="0"/>
                          <a:ea typeface="+mn-ea"/>
                          <a:cs typeface="Arial" panose="020B0604020202020204" pitchFamily="34" charset="0"/>
                        </a:rPr>
                        <a:t>Dokumentacijos planas yra </a:t>
                      </a:r>
                      <a:r>
                        <a:rPr lang="lt-LT" sz="2000" b="1" dirty="0">
                          <a:solidFill>
                            <a:srgbClr val="FF0000"/>
                          </a:solidFill>
                          <a:latin typeface="Arial" panose="020B0604020202020204" pitchFamily="34" charset="0"/>
                          <a:cs typeface="Arial" panose="020B0604020202020204" pitchFamily="34" charset="0"/>
                        </a:rPr>
                        <a:t>į</a:t>
                      </a:r>
                      <a:r>
                        <a:rPr lang="lt-LT" dirty="0">
                          <a:solidFill>
                            <a:srgbClr val="0070C0"/>
                          </a:solidFill>
                          <a:latin typeface="Arial" panose="020B0604020202020204" pitchFamily="34" charset="0"/>
                          <a:cs typeface="Arial" panose="020B0604020202020204" pitchFamily="34" charset="0"/>
                        </a:rPr>
                        <a:t>slaptintas</a:t>
                      </a:r>
                      <a:r>
                        <a:rPr lang="lt-LT" sz="1800" kern="1200" dirty="0">
                          <a:solidFill>
                            <a:srgbClr val="0070C0"/>
                          </a:solidFill>
                          <a:latin typeface="Arial" panose="020B0604020202020204" pitchFamily="34" charset="0"/>
                          <a:ea typeface="+mn-ea"/>
                          <a:cs typeface="Arial" panose="020B0604020202020204" pitchFamily="34" charset="0"/>
                        </a:rPr>
                        <a:t> - </a:t>
                      </a:r>
                      <a:r>
                        <a:rPr lang="lt-LT" dirty="0">
                          <a:solidFill>
                            <a:srgbClr val="0070C0"/>
                          </a:solidFill>
                          <a:latin typeface="Arial" panose="020B0604020202020204" pitchFamily="34" charset="0"/>
                          <a:cs typeface="Arial" panose="020B0604020202020204" pitchFamily="34" charset="0"/>
                        </a:rPr>
                        <a:t>Riboto naudojimo</a:t>
                      </a:r>
                    </a:p>
                    <a:p>
                      <a:r>
                        <a:rPr lang="lt-LT" dirty="0">
                          <a:solidFill>
                            <a:srgbClr val="0070C0"/>
                          </a:solidFill>
                          <a:latin typeface="Arial" panose="020B0604020202020204" pitchFamily="34" charset="0"/>
                          <a:cs typeface="Arial" panose="020B0604020202020204" pitchFamily="34" charset="0"/>
                        </a:rPr>
                        <a:t>    (g. b. +  IPSS ar </a:t>
                      </a:r>
                      <a:r>
                        <a:rPr lang="lt-LT">
                          <a:solidFill>
                            <a:srgbClr val="0070C0"/>
                          </a:solidFill>
                          <a:latin typeface="Arial" panose="020B0604020202020204" pitchFamily="34" charset="0"/>
                          <a:cs typeface="Arial" panose="020B0604020202020204" pitchFamily="34" charset="0"/>
                        </a:rPr>
                        <a:t>kt.).</a:t>
                      </a:r>
                      <a:endParaRPr lang="lt-LT" dirty="0">
                        <a:solidFill>
                          <a:srgbClr val="0070C0"/>
                        </a:solidFill>
                        <a:latin typeface="Arial" panose="020B0604020202020204" pitchFamily="34" charset="0"/>
                        <a:cs typeface="Arial" panose="020B0604020202020204" pitchFamily="34" charset="0"/>
                      </a:endParaRPr>
                    </a:p>
                  </a:txBody>
                  <a:tcPr/>
                </a:tc>
                <a:tc>
                  <a:txBody>
                    <a:bodyPr/>
                    <a:lstStyle/>
                    <a:p>
                      <a:pPr marL="285750" indent="-285750">
                        <a:buFont typeface="Wingdings" panose="05000000000000000000" pitchFamily="2" charset="2"/>
                        <a:buChar char="Ø"/>
                      </a:pPr>
                      <a:r>
                        <a:rPr lang="lt-LT" sz="1800" kern="1200" dirty="0">
                          <a:solidFill>
                            <a:srgbClr val="0070C0"/>
                          </a:solidFill>
                          <a:latin typeface="Arial" panose="020B0604020202020204" pitchFamily="34" charset="0"/>
                          <a:ea typeface="+mn-ea"/>
                          <a:cs typeface="Arial" panose="020B0604020202020204" pitchFamily="34" charset="0"/>
                        </a:rPr>
                        <a:t>Dokumentacijos planas rengiamas pagal Įslaptintos informacijos administravimo tvarkos aprašą.</a:t>
                      </a:r>
                    </a:p>
                    <a:p>
                      <a:pPr marL="285750" indent="-285750">
                        <a:buFont typeface="Wingdings" panose="05000000000000000000" pitchFamily="2" charset="2"/>
                        <a:buChar char="Ø"/>
                      </a:pPr>
                      <a:r>
                        <a:rPr lang="lt-LT" sz="1800" kern="1200" dirty="0">
                          <a:solidFill>
                            <a:srgbClr val="0070C0"/>
                          </a:solidFill>
                          <a:latin typeface="Arial" panose="020B0604020202020204" pitchFamily="34" charset="0"/>
                          <a:ea typeface="+mn-ea"/>
                          <a:cs typeface="Arial" panose="020B0604020202020204" pitchFamily="34" charset="0"/>
                        </a:rPr>
                        <a:t>Dokumentacijos planas </a:t>
                      </a:r>
                      <a:r>
                        <a:rPr lang="lt-LT" sz="1800" b="1" dirty="0">
                          <a:solidFill>
                            <a:srgbClr val="FF0000"/>
                          </a:solidFill>
                          <a:latin typeface="Arial" panose="020B0604020202020204" pitchFamily="34" charset="0"/>
                          <a:cs typeface="Arial" panose="020B0604020202020204" pitchFamily="34" charset="0"/>
                        </a:rPr>
                        <a:t>neį</a:t>
                      </a:r>
                      <a:r>
                        <a:rPr lang="lt-LT" sz="1800" dirty="0">
                          <a:solidFill>
                            <a:srgbClr val="0070C0"/>
                          </a:solidFill>
                          <a:latin typeface="Arial" panose="020B0604020202020204" pitchFamily="34" charset="0"/>
                          <a:cs typeface="Arial" panose="020B0604020202020204" pitchFamily="34" charset="0"/>
                        </a:rPr>
                        <a:t>slaptintas.</a:t>
                      </a:r>
                      <a:endParaRPr lang="lt-LT" dirty="0"/>
                    </a:p>
                  </a:txBody>
                  <a:tcPr/>
                </a:tc>
                <a:tc>
                  <a:txBody>
                    <a:bodyPr/>
                    <a:lstStyle/>
                    <a:p>
                      <a:pPr marL="285750" indent="-285750">
                        <a:buFont typeface="Wingdings" panose="05000000000000000000" pitchFamily="2" charset="2"/>
                        <a:buChar char="Ø"/>
                      </a:pPr>
                      <a:r>
                        <a:rPr lang="lt-LT" sz="1800" kern="1200" dirty="0">
                          <a:solidFill>
                            <a:srgbClr val="0070C0"/>
                          </a:solidFill>
                          <a:latin typeface="Arial" panose="020B0604020202020204" pitchFamily="34" charset="0"/>
                          <a:ea typeface="+mn-ea"/>
                          <a:cs typeface="Arial" panose="020B0604020202020204" pitchFamily="34" charset="0"/>
                        </a:rPr>
                        <a:t>Įslaptintos bylos įrašomos į įstaigos bendrą dokumentacijos planą.</a:t>
                      </a:r>
                    </a:p>
                  </a:txBody>
                  <a:tcPr/>
                </a:tc>
                <a:extLst>
                  <a:ext uri="{0D108BD9-81ED-4DB2-BD59-A6C34878D82A}">
                    <a16:rowId xmlns:a16="http://schemas.microsoft.com/office/drawing/2014/main" val="2002748685"/>
                  </a:ext>
                </a:extLst>
              </a:tr>
              <a:tr h="1814900">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lt-LT" sz="1800" dirty="0">
                          <a:solidFill>
                            <a:srgbClr val="0070C0"/>
                          </a:solidFill>
                          <a:latin typeface="Arial" panose="020B0604020202020204" pitchFamily="34" charset="0"/>
                          <a:cs typeface="Arial" panose="020B0604020202020204" pitchFamily="34" charset="0"/>
                        </a:rPr>
                        <a:t>Archyvui teikiamas derinti </a:t>
                      </a:r>
                      <a:r>
                        <a:rPr lang="lt-LT" sz="20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a:t>
                      </a:r>
                      <a:r>
                        <a:rPr lang="lt-LT" sz="1800" dirty="0">
                          <a:solidFill>
                            <a:srgbClr val="0070C0"/>
                          </a:solidFill>
                          <a:latin typeface="Arial" panose="020B0604020202020204" pitchFamily="34" charset="0"/>
                          <a:cs typeface="Arial" panose="020B0604020202020204" pitchFamily="34" charset="0"/>
                        </a:rPr>
                        <a:t> egzempliorius dokumentacijos plano.</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lt-LT" sz="1800" dirty="0">
                          <a:solidFill>
                            <a:srgbClr val="0070C0"/>
                          </a:solidFill>
                          <a:latin typeface="Arial" panose="020B0604020202020204" pitchFamily="34" charset="0"/>
                          <a:cs typeface="Arial" panose="020B0604020202020204" pitchFamily="34" charset="0"/>
                        </a:rPr>
                        <a:t>Lydraščio slaptumo žyma „</a:t>
                      </a:r>
                      <a:r>
                        <a:rPr lang="lt-LT" sz="2000" b="1" dirty="0">
                          <a:solidFill>
                            <a:srgbClr val="0070C0"/>
                          </a:solidFill>
                          <a:latin typeface="Arial" panose="020B0604020202020204" pitchFamily="34" charset="0"/>
                          <a:cs typeface="Arial" panose="020B0604020202020204" pitchFamily="34" charset="0"/>
                        </a:rPr>
                        <a:t>RIBOTO NAUDOJIMO, be priedo neįslaptinta</a:t>
                      </a:r>
                      <a:r>
                        <a:rPr lang="lt-LT" sz="1800" dirty="0">
                          <a:latin typeface="Arial" panose="020B0604020202020204" pitchFamily="34" charset="0"/>
                          <a:cs typeface="Arial" panose="020B0604020202020204" pitchFamily="34" charset="0"/>
                        </a:rPr>
                        <a:t>“.</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lt-LT" sz="1800" dirty="0">
                          <a:solidFill>
                            <a:srgbClr val="0070C0"/>
                          </a:solidFill>
                          <a:latin typeface="Arial" panose="020B0604020202020204" pitchFamily="34" charset="0"/>
                          <a:cs typeface="Arial" panose="020B0604020202020204" pitchFamily="34" charset="0"/>
                        </a:rPr>
                        <a:t>Archyvui teikiami derinti </a:t>
                      </a:r>
                      <a:r>
                        <a:rPr lang="lt-LT" sz="1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lt-LT" sz="1800" dirty="0">
                          <a:solidFill>
                            <a:srgbClr val="0070C0"/>
                          </a:solidFill>
                          <a:latin typeface="Arial" panose="020B0604020202020204" pitchFamily="34" charset="0"/>
                          <a:cs typeface="Arial" panose="020B0604020202020204" pitchFamily="34" charset="0"/>
                        </a:rPr>
                        <a:t> egzemplioriai dokumentacijos plano.</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lt-LT" sz="1800" dirty="0">
                          <a:solidFill>
                            <a:srgbClr val="0070C0"/>
                          </a:solidFill>
                          <a:latin typeface="Arial" panose="020B0604020202020204" pitchFamily="34" charset="0"/>
                          <a:cs typeface="Arial" panose="020B0604020202020204" pitchFamily="34" charset="0"/>
                        </a:rPr>
                        <a:t>Lydraštis </a:t>
                      </a:r>
                      <a:r>
                        <a:rPr lang="lt-LT" sz="2000" b="1"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be</a:t>
                      </a:r>
                      <a:r>
                        <a:rPr lang="lt-LT" sz="1800" dirty="0">
                          <a:solidFill>
                            <a:srgbClr val="0070C0"/>
                          </a:solidFill>
                          <a:latin typeface="Arial" panose="020B0604020202020204" pitchFamily="34" charset="0"/>
                          <a:cs typeface="Arial" panose="020B0604020202020204" pitchFamily="34" charset="0"/>
                        </a:rPr>
                        <a:t> slaptumo žymos</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lt-LT" sz="1800" dirty="0">
                          <a:solidFill>
                            <a:srgbClr val="0070C0"/>
                          </a:solidFill>
                          <a:latin typeface="Arial" panose="020B0604020202020204" pitchFamily="34" charset="0"/>
                          <a:cs typeface="Arial" panose="020B0604020202020204" pitchFamily="34" charset="0"/>
                        </a:rPr>
                        <a:t>     </a:t>
                      </a:r>
                      <a:r>
                        <a:rPr lang="lt-LT" sz="1400" dirty="0">
                          <a:solidFill>
                            <a:srgbClr val="FF0000"/>
                          </a:solidFill>
                          <a:latin typeface="Arial" panose="020B0604020202020204" pitchFamily="34" charset="0"/>
                          <a:cs typeface="Arial" panose="020B0604020202020204" pitchFamily="34" charset="0"/>
                        </a:rPr>
                        <a:t>registruojamas įstaigos siunčiamų</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lt-LT" sz="1400" dirty="0">
                          <a:solidFill>
                            <a:srgbClr val="FF0000"/>
                          </a:solidFill>
                          <a:latin typeface="Arial" panose="020B0604020202020204" pitchFamily="34" charset="0"/>
                          <a:cs typeface="Arial" panose="020B0604020202020204" pitchFamily="34" charset="0"/>
                        </a:rPr>
                        <a:t>      dokumentų registre (</a:t>
                      </a:r>
                      <a:r>
                        <a:rPr lang="lt-LT" sz="1400" b="1" u="sng"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ne</a:t>
                      </a:r>
                      <a:r>
                        <a:rPr lang="lt-LT" sz="1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„Įslaptintų  </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lt-LT" sz="1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siunčiamų dokumentų registre“ ! ! !</a:t>
                      </a:r>
                      <a:r>
                        <a:rPr lang="lt-LT" sz="1400" kern="1200" dirty="0">
                          <a:solidFill>
                            <a:srgbClr val="FF0000"/>
                          </a:solidFill>
                          <a:latin typeface="Arial" panose="020B0604020202020204" pitchFamily="34" charset="0"/>
                          <a:ea typeface="+mn-ea"/>
                          <a:cs typeface="Arial" panose="020B0604020202020204" pitchFamily="34" charset="0"/>
                        </a:rPr>
                        <a:t>)</a:t>
                      </a:r>
                    </a:p>
                    <a:p>
                      <a:endParaRPr lang="lt-LT"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lt-LT" sz="1800" dirty="0">
                          <a:solidFill>
                            <a:srgbClr val="0070C0"/>
                          </a:solidFill>
                          <a:latin typeface="Arial" panose="020B0604020202020204" pitchFamily="34" charset="0"/>
                          <a:cs typeface="Arial" panose="020B0604020202020204" pitchFamily="34" charset="0"/>
                        </a:rPr>
                        <a:t>Archyvui </a:t>
                      </a:r>
                      <a:r>
                        <a:rPr lang="lt-LT" sz="1800" kern="1200" dirty="0">
                          <a:solidFill>
                            <a:srgbClr val="0070C0"/>
                          </a:solidFill>
                          <a:latin typeface="Arial" panose="020B0604020202020204" pitchFamily="34" charset="0"/>
                          <a:ea typeface="+mn-ea"/>
                          <a:cs typeface="Arial" panose="020B0604020202020204" pitchFamily="34" charset="0"/>
                        </a:rPr>
                        <a:t>dokumentacijos planas </a:t>
                      </a:r>
                      <a:r>
                        <a:rPr lang="lt-LT" sz="1800" dirty="0">
                          <a:solidFill>
                            <a:srgbClr val="0070C0"/>
                          </a:solidFill>
                          <a:latin typeface="Arial" panose="020B0604020202020204" pitchFamily="34" charset="0"/>
                          <a:cs typeface="Arial" panose="020B0604020202020204" pitchFamily="34" charset="0"/>
                        </a:rPr>
                        <a:t>teikiamas derinti EAIS priemonėmis.</a:t>
                      </a:r>
                    </a:p>
                    <a:p>
                      <a:endParaRPr lang="lt-LT" dirty="0"/>
                    </a:p>
                  </a:txBody>
                  <a:tcPr/>
                </a:tc>
                <a:extLst>
                  <a:ext uri="{0D108BD9-81ED-4DB2-BD59-A6C34878D82A}">
                    <a16:rowId xmlns:a16="http://schemas.microsoft.com/office/drawing/2014/main" val="2180838087"/>
                  </a:ext>
                </a:extLst>
              </a:tr>
            </a:tbl>
          </a:graphicData>
        </a:graphic>
      </p:graphicFrame>
      <p:pic>
        <p:nvPicPr>
          <p:cNvPr id="5" name="Paveikslėlis 4">
            <a:extLst>
              <a:ext uri="{FF2B5EF4-FFF2-40B4-BE49-F238E27FC236}">
                <a16:creationId xmlns:a16="http://schemas.microsoft.com/office/drawing/2014/main" id="{F08CAC71-5B8E-43C5-ADB3-AAC631C58226}"/>
              </a:ext>
            </a:extLst>
          </p:cNvPr>
          <p:cNvPicPr>
            <a:picLocks noChangeAspect="1"/>
          </p:cNvPicPr>
          <p:nvPr/>
        </p:nvPicPr>
        <p:blipFill>
          <a:blip r:embed="rId2"/>
          <a:stretch>
            <a:fillRect/>
          </a:stretch>
        </p:blipFill>
        <p:spPr>
          <a:xfrm>
            <a:off x="6697129" y="2034708"/>
            <a:ext cx="310923" cy="317019"/>
          </a:xfrm>
          <a:prstGeom prst="rect">
            <a:avLst/>
          </a:prstGeom>
        </p:spPr>
      </p:pic>
      <p:sp>
        <p:nvSpPr>
          <p:cNvPr id="6" name="Rodyklė: žemyn 5">
            <a:extLst>
              <a:ext uri="{FF2B5EF4-FFF2-40B4-BE49-F238E27FC236}">
                <a16:creationId xmlns:a16="http://schemas.microsoft.com/office/drawing/2014/main" id="{BB8A9AAD-1CE0-49D0-8ED3-134D07B41D07}"/>
              </a:ext>
            </a:extLst>
          </p:cNvPr>
          <p:cNvSpPr/>
          <p:nvPr/>
        </p:nvSpPr>
        <p:spPr>
          <a:xfrm>
            <a:off x="2311138" y="2059496"/>
            <a:ext cx="254523" cy="29223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7" name="Rodyklė: žemyn 6">
            <a:extLst>
              <a:ext uri="{FF2B5EF4-FFF2-40B4-BE49-F238E27FC236}">
                <a16:creationId xmlns:a16="http://schemas.microsoft.com/office/drawing/2014/main" id="{9DCD41A9-BCD3-4E01-922F-5B3046D8CD34}"/>
              </a:ext>
            </a:extLst>
          </p:cNvPr>
          <p:cNvSpPr/>
          <p:nvPr/>
        </p:nvSpPr>
        <p:spPr>
          <a:xfrm>
            <a:off x="9914179" y="2047101"/>
            <a:ext cx="254523" cy="29223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Tree>
    <p:extLst>
      <p:ext uri="{BB962C8B-B14F-4D97-AF65-F5344CB8AC3E}">
        <p14:creationId xmlns:p14="http://schemas.microsoft.com/office/powerpoint/2010/main" val="15342074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B3B66EA-0FFC-4A31-9CDA-B7E9BCDF8157}"/>
              </a:ext>
            </a:extLst>
          </p:cNvPr>
          <p:cNvSpPr>
            <a:spLocks noGrp="1"/>
          </p:cNvSpPr>
          <p:nvPr>
            <p:ph type="title"/>
          </p:nvPr>
        </p:nvSpPr>
        <p:spPr>
          <a:xfrm>
            <a:off x="746621" y="377505"/>
            <a:ext cx="10754686" cy="1476249"/>
          </a:xfrm>
        </p:spPr>
        <p:txBody>
          <a:bodyPr>
            <a:noAutofit/>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Kitų Įslaptintos informacijos administravimo dokumentų pateikimas archyvui derinti</a:t>
            </a:r>
          </a:p>
        </p:txBody>
      </p:sp>
      <p:sp>
        <p:nvSpPr>
          <p:cNvPr id="3" name="Turinio vietos rezervavimo ženklas 2">
            <a:extLst>
              <a:ext uri="{FF2B5EF4-FFF2-40B4-BE49-F238E27FC236}">
                <a16:creationId xmlns:a16="http://schemas.microsoft.com/office/drawing/2014/main" id="{87B2817D-D5BF-4046-8C04-8AFBAF06BEC8}"/>
              </a:ext>
            </a:extLst>
          </p:cNvPr>
          <p:cNvSpPr>
            <a:spLocks noGrp="1"/>
          </p:cNvSpPr>
          <p:nvPr>
            <p:ph idx="1"/>
          </p:nvPr>
        </p:nvSpPr>
        <p:spPr/>
        <p:txBody>
          <a:bodyPr>
            <a:normAutofit/>
          </a:bodyPr>
          <a:lstStyle/>
          <a:p>
            <a:r>
              <a:rPr lang="lt-LT" sz="2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Tokia pat pateikimo archyvui derinti tvarka galioja:</a:t>
            </a:r>
          </a:p>
          <a:p>
            <a:r>
              <a:rPr lang="lt-LT" sz="2800" dirty="0">
                <a:solidFill>
                  <a:srgbClr val="0070C0"/>
                </a:solidFill>
                <a:latin typeface="Arial" panose="020B0604020202020204" pitchFamily="34" charset="0"/>
                <a:cs typeface="Arial" panose="020B0604020202020204" pitchFamily="34" charset="0"/>
              </a:rPr>
              <a:t>įslaptintų dokumentų registrų sąrašams;</a:t>
            </a:r>
          </a:p>
          <a:p>
            <a:r>
              <a:rPr lang="lt-LT" sz="2800" dirty="0">
                <a:solidFill>
                  <a:srgbClr val="0070C0"/>
                </a:solidFill>
                <a:latin typeface="Arial" panose="020B0604020202020204" pitchFamily="34" charset="0"/>
                <a:cs typeface="Arial" panose="020B0604020202020204" pitchFamily="34" charset="0"/>
              </a:rPr>
              <a:t>įslaptintos dokumentacijos plano papildymų sąrašams.</a:t>
            </a:r>
          </a:p>
          <a:p>
            <a:endParaRPr lang="lt-LT" sz="2400" dirty="0">
              <a:solidFill>
                <a:srgbClr val="0070C0"/>
              </a:solidFill>
              <a:latin typeface="Arial" panose="020B0604020202020204" pitchFamily="34" charset="0"/>
              <a:cs typeface="Arial" panose="020B0604020202020204" pitchFamily="34" charset="0"/>
            </a:endParaRPr>
          </a:p>
          <a:p>
            <a:endParaRPr lang="lt-LT" sz="24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360487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C0E4543-C6B5-4958-974C-5D9C6A3427DD}"/>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Dokumentacijos planas</a:t>
            </a:r>
            <a:endParaRPr lang="lt-LT" dirty="0"/>
          </a:p>
        </p:txBody>
      </p:sp>
      <p:sp>
        <p:nvSpPr>
          <p:cNvPr id="3" name="Turinio vietos rezervavimo ženklas 2">
            <a:extLst>
              <a:ext uri="{FF2B5EF4-FFF2-40B4-BE49-F238E27FC236}">
                <a16:creationId xmlns:a16="http://schemas.microsoft.com/office/drawing/2014/main" id="{CB805454-D800-4AAC-A401-B0A5DF71D659}"/>
              </a:ext>
            </a:extLst>
          </p:cNvPr>
          <p:cNvSpPr>
            <a:spLocks noGrp="1"/>
          </p:cNvSpPr>
          <p:nvPr>
            <p:ph idx="1"/>
          </p:nvPr>
        </p:nvSpPr>
        <p:spPr>
          <a:xfrm>
            <a:off x="1451579" y="2015732"/>
            <a:ext cx="9603275" cy="3672004"/>
          </a:xfrm>
        </p:spPr>
        <p:txBody>
          <a:bodyPr>
            <a:noAutofit/>
          </a:bodyPr>
          <a:lstStyle/>
          <a:p>
            <a:pPr algn="just">
              <a:spcBef>
                <a:spcPts val="0"/>
              </a:spcBef>
            </a:pPr>
            <a:r>
              <a:rPr lang="lt-LT" dirty="0">
                <a:solidFill>
                  <a:srgbClr val="0070C0"/>
                </a:solidFill>
                <a:latin typeface="Arial" panose="020B0604020202020204" pitchFamily="34" charset="0"/>
                <a:cs typeface="Arial" panose="020B0604020202020204" pitchFamily="34" charset="0"/>
              </a:rPr>
              <a:t>Pasibaigus kalendoriniams metams, </a:t>
            </a:r>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iki einamųjų metų kovo 1 d. </a:t>
            </a:r>
            <a:r>
              <a:rPr lang="lt-LT" dirty="0">
                <a:solidFill>
                  <a:srgbClr val="0070C0"/>
                </a:solidFill>
                <a:latin typeface="Arial" panose="020B0604020202020204" pitchFamily="34" charset="0"/>
                <a:cs typeface="Arial" panose="020B0604020202020204" pitchFamily="34" charset="0"/>
              </a:rPr>
              <a:t>pagal įslaptintos dokumentacijos planą, įslaptintos dokumentacijos plano papildymų sąrašą (-</a:t>
            </a:r>
            <a:r>
              <a:rPr lang="lt-LT" dirty="0" err="1">
                <a:solidFill>
                  <a:srgbClr val="0070C0"/>
                </a:solidFill>
                <a:latin typeface="Arial" panose="020B0604020202020204" pitchFamily="34" charset="0"/>
                <a:cs typeface="Arial" panose="020B0604020202020204" pitchFamily="34" charset="0"/>
              </a:rPr>
              <a:t>us</a:t>
            </a:r>
            <a:r>
              <a:rPr lang="lt-LT" dirty="0">
                <a:solidFill>
                  <a:srgbClr val="0070C0"/>
                </a:solidFill>
                <a:latin typeface="Arial" panose="020B0604020202020204" pitchFamily="34" charset="0"/>
                <a:cs typeface="Arial" panose="020B0604020202020204" pitchFamily="34" charset="0"/>
              </a:rPr>
              <a:t>), vienarūšių bylų sąrašus ar kitus nustatytus apskaitos dokumentus sudaromi įslaptintų bylų sudarymo </a:t>
            </a:r>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suvestiniai duomenys</a:t>
            </a:r>
            <a:r>
              <a:rPr lang="lt-LT" dirty="0">
                <a:solidFill>
                  <a:srgbClr val="0070C0"/>
                </a:solidFill>
                <a:latin typeface="Arial" panose="020B0604020202020204" pitchFamily="34" charset="0"/>
                <a:cs typeface="Arial" panose="020B0604020202020204" pitchFamily="34" charset="0"/>
              </a:rPr>
              <a:t>. </a:t>
            </a:r>
          </a:p>
          <a:p>
            <a:pPr algn="just">
              <a:spcBef>
                <a:spcPts val="0"/>
              </a:spcBef>
            </a:pPr>
            <a:r>
              <a:rPr lang="lt-LT" dirty="0">
                <a:solidFill>
                  <a:srgbClr val="0070C0"/>
                </a:solidFill>
                <a:latin typeface="Arial" panose="020B0604020202020204" pitchFamily="34" charset="0"/>
                <a:cs typeface="Arial" panose="020B0604020202020204" pitchFamily="34" charset="0"/>
              </a:rPr>
              <a:t>Paslapčių subjekto darbuotojas, atsakingas už įslaptintų bylų apskaitą, suvestinius duomenis įrašo </a:t>
            </a:r>
            <a:r>
              <a:rPr lang="lt-LT" b="1" dirty="0">
                <a:solidFill>
                  <a:srgbClr val="0070C0"/>
                </a:solidFill>
                <a:latin typeface="Arial" panose="020B0604020202020204" pitchFamily="34" charset="0"/>
                <a:cs typeface="Arial" panose="020B0604020202020204" pitchFamily="34" charset="0"/>
              </a:rPr>
              <a:t>dokumentacijos plano </a:t>
            </a:r>
            <a:r>
              <a:rPr lang="lt-LT" dirty="0">
                <a:solidFill>
                  <a:srgbClr val="0070C0"/>
                </a:solidFill>
                <a:latin typeface="Arial" panose="020B0604020202020204" pitchFamily="34" charset="0"/>
                <a:cs typeface="Arial" panose="020B0604020202020204" pitchFamily="34" charset="0"/>
              </a:rPr>
              <a:t>ir dokumentacijos plano papildymų sąrašo, jeigu jis sudarytas, </a:t>
            </a:r>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 skiltyje</a:t>
            </a:r>
            <a:r>
              <a:rPr lang="lt-LT" dirty="0">
                <a:solidFill>
                  <a:srgbClr val="0070C0"/>
                </a:solidFill>
                <a:latin typeface="Arial" panose="020B0604020202020204" pitchFamily="34" charset="0"/>
                <a:cs typeface="Arial" panose="020B0604020202020204" pitchFamily="34" charset="0"/>
              </a:rPr>
              <a:t>. </a:t>
            </a:r>
          </a:p>
          <a:p>
            <a:pPr algn="just">
              <a:spcBef>
                <a:spcPts val="0"/>
              </a:spcBef>
            </a:pPr>
            <a:r>
              <a:rPr lang="lt-LT" dirty="0">
                <a:solidFill>
                  <a:srgbClr val="0070C0"/>
                </a:solidFill>
                <a:latin typeface="Arial" panose="020B0604020202020204" pitchFamily="34" charset="0"/>
                <a:cs typeface="Arial" panose="020B0604020202020204" pitchFamily="34" charset="0"/>
              </a:rPr>
              <a:t>Šioje skiltyje nurodomas per kalendorinius metus užbaigtų įslaptintų bylų skaičius.</a:t>
            </a:r>
          </a:p>
        </p:txBody>
      </p:sp>
    </p:spTree>
    <p:extLst>
      <p:ext uri="{BB962C8B-B14F-4D97-AF65-F5344CB8AC3E}">
        <p14:creationId xmlns:p14="http://schemas.microsoft.com/office/powerpoint/2010/main" val="38789604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20574C3-F9BE-40F5-ADCB-F5AA9E31336A}"/>
              </a:ext>
            </a:extLst>
          </p:cNvPr>
          <p:cNvSpPr>
            <a:spLocks noGrp="1"/>
          </p:cNvSpPr>
          <p:nvPr>
            <p:ph type="title"/>
          </p:nvPr>
        </p:nvSpPr>
        <p:spPr>
          <a:xfrm>
            <a:off x="1451578" y="787741"/>
            <a:ext cx="9603275" cy="1049235"/>
          </a:xfrm>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UŽBAIGTŲ ĮSLAPTINTŲ BYLŲ APSKAITA </a:t>
            </a:r>
            <a:br>
              <a:rPr lang="lt-LT" dirty="0"/>
            </a:br>
            <a:endParaRPr lang="lt-LT" dirty="0"/>
          </a:p>
        </p:txBody>
      </p:sp>
      <p:sp>
        <p:nvSpPr>
          <p:cNvPr id="3" name="Turinio vietos rezervavimo ženklas 2">
            <a:extLst>
              <a:ext uri="{FF2B5EF4-FFF2-40B4-BE49-F238E27FC236}">
                <a16:creationId xmlns:a16="http://schemas.microsoft.com/office/drawing/2014/main" id="{38553A9E-7117-4C92-A0A4-56157DCFC73E}"/>
              </a:ext>
            </a:extLst>
          </p:cNvPr>
          <p:cNvSpPr>
            <a:spLocks noGrp="1"/>
          </p:cNvSpPr>
          <p:nvPr>
            <p:ph idx="1"/>
          </p:nvPr>
        </p:nvSpPr>
        <p:spPr/>
        <p:txBody>
          <a:bodyPr>
            <a:normAutofit/>
          </a:bodyPr>
          <a:lstStyle/>
          <a:p>
            <a:pPr algn="just">
              <a:spcBef>
                <a:spcPts val="0"/>
              </a:spcBef>
            </a:pPr>
            <a:r>
              <a:rPr lang="lt-LT" sz="2400" dirty="0">
                <a:solidFill>
                  <a:srgbClr val="0070C0"/>
                </a:solidFill>
                <a:latin typeface="Arial" panose="020B0604020202020204" pitchFamily="34" charset="0"/>
                <a:cs typeface="Arial" panose="020B0604020202020204" pitchFamily="34" charset="0"/>
              </a:rPr>
              <a:t>Praėjus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vieniems</a:t>
            </a:r>
            <a:r>
              <a:rPr lang="lt-LT" sz="2400" dirty="0">
                <a:solidFill>
                  <a:srgbClr val="0070C0"/>
                </a:solidFill>
                <a:latin typeface="Arial" panose="020B0604020202020204" pitchFamily="34" charset="0"/>
                <a:cs typeface="Arial" panose="020B0604020202020204" pitchFamily="34" charset="0"/>
              </a:rPr>
              <a:t> metams po įslaptintų bylų užbaigimo, jos peržiūrimos, patikrinama, ar ten esantys įslaptinti dokumentai atitinka bylų antraštes, paantraštes (jeigu jų yra), bylų slaptumo žymas ir saugojimo terminus.</a:t>
            </a:r>
          </a:p>
          <a:p>
            <a:pPr algn="just">
              <a:spcBef>
                <a:spcPts val="0"/>
              </a:spcBef>
            </a:pPr>
            <a:r>
              <a:rPr lang="lt-LT" sz="2400" dirty="0">
                <a:solidFill>
                  <a:srgbClr val="0070C0"/>
                </a:solidFill>
                <a:latin typeface="Arial" panose="020B0604020202020204" pitchFamily="34" charset="0"/>
                <a:cs typeface="Arial" panose="020B0604020202020204" pitchFamily="34" charset="0"/>
              </a:rPr>
              <a:t>Įslaptintos bylos tvarkomos pagal Lietuvos vyriausiojo archyvaro nustatytus bendruosius dokumentų tvarkymo ir apskaitos reikalavimus.</a:t>
            </a:r>
          </a:p>
        </p:txBody>
      </p:sp>
    </p:spTree>
    <p:extLst>
      <p:ext uri="{BB962C8B-B14F-4D97-AF65-F5344CB8AC3E}">
        <p14:creationId xmlns:p14="http://schemas.microsoft.com/office/powerpoint/2010/main" val="37792778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E1E2EE5-971A-4132-A82C-3075B6716B89}"/>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UŽBAIGTŲ ĮSLAPTINTŲ BYLŲ APSKAITA</a:t>
            </a:r>
            <a:endParaRPr lang="lt-LT" dirty="0"/>
          </a:p>
        </p:txBody>
      </p:sp>
      <p:sp>
        <p:nvSpPr>
          <p:cNvPr id="3" name="Turinio vietos rezervavimo ženklas 2">
            <a:extLst>
              <a:ext uri="{FF2B5EF4-FFF2-40B4-BE49-F238E27FC236}">
                <a16:creationId xmlns:a16="http://schemas.microsoft.com/office/drawing/2014/main" id="{C27EDF4A-296C-449B-8C12-39D0609C5FD2}"/>
              </a:ext>
            </a:extLst>
          </p:cNvPr>
          <p:cNvSpPr>
            <a:spLocks noGrp="1"/>
          </p:cNvSpPr>
          <p:nvPr>
            <p:ph idx="1"/>
          </p:nvPr>
        </p:nvSpPr>
        <p:spPr>
          <a:xfrm>
            <a:off x="1451579" y="2015732"/>
            <a:ext cx="9603275" cy="3864951"/>
          </a:xfrm>
        </p:spPr>
        <p:txBody>
          <a:bodyPr/>
          <a:lstStyle/>
          <a:p>
            <a:pPr algn="just">
              <a:spcBef>
                <a:spcPts val="0"/>
              </a:spcBef>
            </a:pPr>
            <a:r>
              <a:rPr lang="lt-LT" sz="2400" dirty="0">
                <a:solidFill>
                  <a:srgbClr val="0070C0"/>
                </a:solidFill>
                <a:latin typeface="Arial" panose="020B0604020202020204" pitchFamily="34" charset="0"/>
                <a:cs typeface="Arial" panose="020B0604020202020204" pitchFamily="34" charset="0"/>
              </a:rPr>
              <a:t>Į užbaigtą įslaptintą bylą įdedamas </a:t>
            </a:r>
            <a:r>
              <a:rPr lang="lt-LT" sz="2400" b="1" dirty="0">
                <a:solidFill>
                  <a:srgbClr val="0070C0"/>
                </a:solidFill>
                <a:latin typeface="Arial" panose="020B0604020202020204" pitchFamily="34" charset="0"/>
                <a:cs typeface="Arial" panose="020B0604020202020204" pitchFamily="34" charset="0"/>
              </a:rPr>
              <a:t>antraštinis lapas</a:t>
            </a:r>
            <a:r>
              <a:rPr lang="lt-LT" sz="2400">
                <a:solidFill>
                  <a:srgbClr val="0070C0"/>
                </a:solidFill>
                <a:latin typeface="Arial" panose="020B0604020202020204" pitchFamily="34" charset="0"/>
                <a:cs typeface="Arial" panose="020B0604020202020204" pitchFamily="34" charset="0"/>
              </a:rPr>
              <a:t>. </a:t>
            </a:r>
          </a:p>
          <a:p>
            <a:pPr algn="just">
              <a:spcBef>
                <a:spcPts val="0"/>
              </a:spcBef>
            </a:pPr>
            <a:r>
              <a:rPr lang="lt-LT" sz="2400">
                <a:solidFill>
                  <a:srgbClr val="0070C0"/>
                </a:solidFill>
                <a:latin typeface="Arial" panose="020B0604020202020204" pitchFamily="34" charset="0"/>
                <a:cs typeface="Arial" panose="020B0604020202020204" pitchFamily="34" charset="0"/>
              </a:rPr>
              <a:t>Bylos </a:t>
            </a:r>
            <a:r>
              <a:rPr lang="lt-LT" sz="2400" dirty="0">
                <a:solidFill>
                  <a:srgbClr val="0070C0"/>
                </a:solidFill>
                <a:latin typeface="Arial" panose="020B0604020202020204" pitchFamily="34" charset="0"/>
                <a:cs typeface="Arial" panose="020B0604020202020204" pitchFamily="34" charset="0"/>
              </a:rPr>
              <a:t>antraštinio lapo viršuje ir apačioje nurodoma bylos slaptumo žyma, kuri turi atitikti aukščiausią byloje esančių įslaptintų dokumentų slaptumo žymą.</a:t>
            </a:r>
          </a:p>
          <a:p>
            <a:pPr marL="0" indent="0" algn="r">
              <a:buNone/>
            </a:pPr>
            <a:r>
              <a:rPr lang="lt-LT" sz="1600" dirty="0">
                <a:latin typeface="Arial" panose="020B0604020202020204" pitchFamily="34" charset="0"/>
                <a:cs typeface="Arial" panose="020B0604020202020204" pitchFamily="34" charset="0"/>
                <a:hlinkClick r:id="rId2" action="ppaction://hlinkfile"/>
              </a:rPr>
              <a:t>Antraštinio lapo pvz.</a:t>
            </a:r>
            <a:endParaRPr lang="lt-LT" sz="1600" dirty="0">
              <a:latin typeface="Arial" panose="020B0604020202020204" pitchFamily="34" charset="0"/>
              <a:cs typeface="Arial" panose="020B0604020202020204" pitchFamily="34" charset="0"/>
            </a:endParaRPr>
          </a:p>
          <a:p>
            <a:pPr algn="just">
              <a:spcBef>
                <a:spcPts val="0"/>
              </a:spcBef>
            </a:pPr>
            <a:r>
              <a:rPr lang="lt-LT" sz="2400" dirty="0">
                <a:solidFill>
                  <a:srgbClr val="0070C0"/>
                </a:solidFill>
                <a:latin typeface="Arial" panose="020B0604020202020204" pitchFamily="34" charset="0"/>
                <a:cs typeface="Arial" panose="020B0604020202020204" pitchFamily="34" charset="0"/>
              </a:rPr>
              <a:t>Kalendoriniais metais užbaigtos įslaptintos bylos įrašomos į užbaigtų įslaptintų bylų apskaitos žurnalą.</a:t>
            </a:r>
          </a:p>
          <a:p>
            <a:pPr marL="0" indent="0" algn="r">
              <a:buNone/>
            </a:pPr>
            <a:r>
              <a:rPr lang="lt-LT" sz="1600" dirty="0">
                <a:solidFill>
                  <a:srgbClr val="0070C0"/>
                </a:solidFill>
                <a:latin typeface="Arial" panose="020B0604020202020204" pitchFamily="34" charset="0"/>
                <a:cs typeface="Arial" panose="020B0604020202020204" pitchFamily="34" charset="0"/>
                <a:hlinkClick r:id="rId3" action="ppaction://hlinkfile"/>
              </a:rPr>
              <a:t>Užbaigtų bylų apskaitos žurnalo pvz.</a:t>
            </a:r>
            <a:endParaRPr lang="lt-LT" sz="16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217058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421E398-61DA-4CB6-8021-7746C9F1A2BE}"/>
              </a:ext>
            </a:extLst>
          </p:cNvPr>
          <p:cNvSpPr>
            <a:spLocks noGrp="1"/>
          </p:cNvSpPr>
          <p:nvPr>
            <p:ph type="title"/>
          </p:nvPr>
        </p:nvSpPr>
        <p:spPr/>
        <p:txBody>
          <a:bodyPr>
            <a:normAutofit fontScale="90000"/>
          </a:bodyPr>
          <a:lstStyle/>
          <a:p>
            <a:r>
              <a:rPr lang="lt-LT" sz="36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INVENTORIZACIJA</a:t>
            </a:r>
            <a:br>
              <a:rPr lang="lt-LT" dirty="0"/>
            </a:br>
            <a:br>
              <a:rPr lang="lt-LT" dirty="0"/>
            </a:br>
            <a:endParaRPr lang="lt-LT" dirty="0"/>
          </a:p>
        </p:txBody>
      </p:sp>
      <p:sp>
        <p:nvSpPr>
          <p:cNvPr id="3" name="Turinio vietos rezervavimo ženklas 2">
            <a:extLst>
              <a:ext uri="{FF2B5EF4-FFF2-40B4-BE49-F238E27FC236}">
                <a16:creationId xmlns:a16="http://schemas.microsoft.com/office/drawing/2014/main" id="{C2A25C51-A9B6-4C46-9FFC-D2705C141B84}"/>
              </a:ext>
            </a:extLst>
          </p:cNvPr>
          <p:cNvSpPr>
            <a:spLocks noGrp="1"/>
          </p:cNvSpPr>
          <p:nvPr>
            <p:ph idx="1"/>
          </p:nvPr>
        </p:nvSpPr>
        <p:spPr/>
        <p:txBody>
          <a:bodyPr>
            <a:normAutofit/>
          </a:bodyPr>
          <a:lstStyle/>
          <a:p>
            <a:pPr algn="just">
              <a:spcBef>
                <a:spcPts val="0"/>
              </a:spcBef>
            </a:pPr>
            <a:r>
              <a:rPr lang="lt-LT" sz="2400" dirty="0">
                <a:solidFill>
                  <a:srgbClr val="0070C0"/>
                </a:solidFill>
                <a:latin typeface="Arial" panose="020B0604020202020204" pitchFamily="34" charset="0"/>
                <a:cs typeface="Arial" panose="020B0604020202020204" pitchFamily="34" charset="0"/>
              </a:rPr>
              <a:t>Iš Lietuvos Respublikos valstybės ir tarnybos paslapčių įstatymo:</a:t>
            </a:r>
          </a:p>
          <a:p>
            <a:pPr algn="just">
              <a:spcBef>
                <a:spcPts val="0"/>
              </a:spcBef>
            </a:pPr>
            <a:r>
              <a:rPr lang="lt-LT" sz="22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46 straipsnis. Įslaptintos informacijos inventorizacija</a:t>
            </a:r>
          </a:p>
          <a:p>
            <a:pPr algn="just">
              <a:spcBef>
                <a:spcPts val="0"/>
              </a:spcBef>
            </a:pPr>
            <a:r>
              <a:rPr lang="lt-LT" sz="2200" dirty="0">
                <a:solidFill>
                  <a:srgbClr val="0070C0"/>
                </a:solidFill>
                <a:latin typeface="Arial" panose="020B0604020202020204" pitchFamily="34" charset="0"/>
                <a:cs typeface="Arial" panose="020B0604020202020204" pitchFamily="34" charset="0"/>
              </a:rPr>
              <a:t>1. Įslaptintos informacijos inventorizacijos tikslas – nustatyti, ar Lietuvos Respublikos įslaptinta informacija ir užsienio valstybių, Europos Sąjungos ar tarptautinių organizacijų Lietuvai perduota įslaptinta informacija, kuria disponuoja paslapčių subjektas, nėra prarasta, sugadinta ar neteisėtai sunaikinta.</a:t>
            </a:r>
          </a:p>
          <a:p>
            <a:endParaRPr lang="lt-LT" dirty="0"/>
          </a:p>
        </p:txBody>
      </p:sp>
    </p:spTree>
    <p:extLst>
      <p:ext uri="{BB962C8B-B14F-4D97-AF65-F5344CB8AC3E}">
        <p14:creationId xmlns:p14="http://schemas.microsoft.com/office/powerpoint/2010/main" val="34671051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D404A95-7B9A-4638-82AD-0C8A906A15F3}"/>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INVENTORIZACIJA</a:t>
            </a:r>
            <a:endParaRPr lang="lt-LT" dirty="0"/>
          </a:p>
        </p:txBody>
      </p:sp>
      <p:sp>
        <p:nvSpPr>
          <p:cNvPr id="3" name="Turinio vietos rezervavimo ženklas 2">
            <a:extLst>
              <a:ext uri="{FF2B5EF4-FFF2-40B4-BE49-F238E27FC236}">
                <a16:creationId xmlns:a16="http://schemas.microsoft.com/office/drawing/2014/main" id="{C96EE269-3D8E-483F-9A96-B6C6928C152C}"/>
              </a:ext>
            </a:extLst>
          </p:cNvPr>
          <p:cNvSpPr>
            <a:spLocks noGrp="1"/>
          </p:cNvSpPr>
          <p:nvPr>
            <p:ph idx="1"/>
          </p:nvPr>
        </p:nvSpPr>
        <p:spPr>
          <a:xfrm>
            <a:off x="1451579" y="1853754"/>
            <a:ext cx="9940671" cy="4270209"/>
          </a:xfrm>
        </p:spPr>
        <p:txBody>
          <a:bodyPr>
            <a:normAutofit fontScale="92500" lnSpcReduction="20000"/>
          </a:bodyPr>
          <a:lstStyle/>
          <a:p>
            <a:pPr algn="just">
              <a:lnSpc>
                <a:spcPct val="140000"/>
              </a:lnSpc>
              <a:spcBef>
                <a:spcPts val="0"/>
              </a:spcBef>
            </a:pPr>
            <a:r>
              <a:rPr lang="lt-LT" sz="2200" dirty="0">
                <a:solidFill>
                  <a:srgbClr val="0070C0"/>
                </a:solidFill>
                <a:latin typeface="Arial" panose="020B0604020202020204" pitchFamily="34" charset="0"/>
                <a:cs typeface="Arial" panose="020B0604020202020204" pitchFamily="34" charset="0"/>
              </a:rPr>
              <a:t>2. Įslaptintą informaciją inventorizuoja paslapčių subjekto vadovo įgalioti asmenys.</a:t>
            </a:r>
          </a:p>
          <a:p>
            <a:pPr algn="just">
              <a:lnSpc>
                <a:spcPct val="140000"/>
              </a:lnSpc>
              <a:spcBef>
                <a:spcPts val="0"/>
              </a:spcBef>
            </a:pPr>
            <a:r>
              <a:rPr lang="lt-LT" sz="2200" dirty="0">
                <a:solidFill>
                  <a:srgbClr val="0070C0"/>
                </a:solidFill>
                <a:latin typeface="Arial" panose="020B0604020202020204" pitchFamily="34" charset="0"/>
                <a:cs typeface="Arial" panose="020B0604020202020204" pitchFamily="34" charset="0"/>
              </a:rPr>
              <a:t>3. Įslaptinta informacija inventorizuojama tokiu periodiškumu:</a:t>
            </a:r>
          </a:p>
          <a:p>
            <a:pPr algn="just">
              <a:lnSpc>
                <a:spcPct val="140000"/>
              </a:lnSpc>
              <a:spcBef>
                <a:spcPts val="0"/>
              </a:spcBef>
            </a:pPr>
            <a:r>
              <a:rPr lang="lt-LT" sz="2200" dirty="0">
                <a:solidFill>
                  <a:srgbClr val="0070C0"/>
                </a:solidFill>
                <a:latin typeface="Arial" panose="020B0604020202020204" pitchFamily="34" charset="0"/>
                <a:cs typeface="Arial" panose="020B0604020202020204" pitchFamily="34" charset="0"/>
              </a:rPr>
              <a:t>1) įslaptinta informacija, žymima slaptumo žymomis „Visiškai slaptai“ ir „Slaptai“, – </a:t>
            </a:r>
            <a:r>
              <a:rPr lang="lt-LT" sz="22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kartą per metus</a:t>
            </a:r>
            <a:r>
              <a:rPr lang="lt-LT" sz="2200" dirty="0">
                <a:solidFill>
                  <a:srgbClr val="0070C0"/>
                </a:solidFill>
                <a:latin typeface="Arial" panose="020B0604020202020204" pitchFamily="34" charset="0"/>
                <a:cs typeface="Arial" panose="020B0604020202020204" pitchFamily="34" charset="0"/>
              </a:rPr>
              <a:t>;</a:t>
            </a:r>
          </a:p>
          <a:p>
            <a:pPr algn="just">
              <a:lnSpc>
                <a:spcPct val="140000"/>
              </a:lnSpc>
              <a:spcBef>
                <a:spcPts val="0"/>
              </a:spcBef>
            </a:pPr>
            <a:r>
              <a:rPr lang="lt-LT" sz="2200" dirty="0">
                <a:solidFill>
                  <a:srgbClr val="0070C0"/>
                </a:solidFill>
                <a:latin typeface="Arial" panose="020B0604020202020204" pitchFamily="34" charset="0"/>
                <a:cs typeface="Arial" panose="020B0604020202020204" pitchFamily="34" charset="0"/>
              </a:rPr>
              <a:t>2) įslaptinta informacija, žymima slaptumo žyma „Konfidencialiai“, – </a:t>
            </a:r>
            <a:r>
              <a:rPr lang="lt-LT" sz="22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kartą per 3 metus</a:t>
            </a:r>
            <a:r>
              <a:rPr lang="lt-LT" sz="2200" dirty="0">
                <a:solidFill>
                  <a:srgbClr val="0070C0"/>
                </a:solidFill>
                <a:latin typeface="Arial" panose="020B0604020202020204" pitchFamily="34" charset="0"/>
                <a:cs typeface="Arial" panose="020B0604020202020204" pitchFamily="34" charset="0"/>
              </a:rPr>
              <a:t>.</a:t>
            </a:r>
          </a:p>
          <a:p>
            <a:pPr algn="just">
              <a:lnSpc>
                <a:spcPct val="140000"/>
              </a:lnSpc>
              <a:spcBef>
                <a:spcPts val="0"/>
              </a:spcBef>
            </a:pPr>
            <a:r>
              <a:rPr lang="lt-LT" sz="2200" dirty="0">
                <a:solidFill>
                  <a:srgbClr val="0070C0"/>
                </a:solidFill>
                <a:latin typeface="Arial" panose="020B0604020202020204" pitchFamily="34" charset="0"/>
                <a:cs typeface="Arial" panose="020B0604020202020204" pitchFamily="34" charset="0"/>
              </a:rPr>
              <a:t>4. Įslaptintos informacijos, pažymėtos slaptumo žyma </a:t>
            </a:r>
            <a:r>
              <a:rPr lang="lt-LT" sz="22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„Riboto naudojimo“</a:t>
            </a:r>
            <a:r>
              <a:rPr lang="lt-LT" sz="2200" dirty="0">
                <a:solidFill>
                  <a:srgbClr val="0070C0"/>
                </a:solidFill>
                <a:latin typeface="Arial" panose="020B0604020202020204" pitchFamily="34" charset="0"/>
                <a:cs typeface="Arial" panose="020B0604020202020204" pitchFamily="34" charset="0"/>
              </a:rPr>
              <a:t>, inventorizacijos </a:t>
            </a:r>
            <a:r>
              <a:rPr lang="lt-LT" sz="22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periodiškumą nustato paslapčių subjekto vadovas </a:t>
            </a:r>
            <a:r>
              <a:rPr lang="lt-LT" sz="2200" dirty="0">
                <a:solidFill>
                  <a:srgbClr val="0070C0"/>
                </a:solidFill>
                <a:latin typeface="Arial" panose="020B0604020202020204" pitchFamily="34" charset="0"/>
                <a:cs typeface="Arial" panose="020B0604020202020204" pitchFamily="34" charset="0"/>
              </a:rPr>
              <a:t>ar jo įgaliotas asmuo. </a:t>
            </a:r>
          </a:p>
          <a:p>
            <a:pPr algn="just">
              <a:lnSpc>
                <a:spcPct val="140000"/>
              </a:lnSpc>
              <a:spcBef>
                <a:spcPts val="0"/>
              </a:spcBef>
            </a:pPr>
            <a:r>
              <a:rPr lang="lt-LT" sz="2200" dirty="0">
                <a:solidFill>
                  <a:srgbClr val="0070C0"/>
                </a:solidFill>
                <a:latin typeface="Arial" panose="020B0604020202020204" pitchFamily="34" charset="0"/>
                <a:cs typeface="Arial" panose="020B0604020202020204" pitchFamily="34" charset="0"/>
              </a:rPr>
              <a:t>6. Inventorizacijos išvados įforminamos aktu, kurį tvirtina paslapčių subjekto vadovas arba jo įgaliotas asmuo.</a:t>
            </a:r>
          </a:p>
          <a:p>
            <a:endParaRPr lang="lt-LT" dirty="0"/>
          </a:p>
        </p:txBody>
      </p:sp>
    </p:spTree>
    <p:extLst>
      <p:ext uri="{BB962C8B-B14F-4D97-AF65-F5344CB8AC3E}">
        <p14:creationId xmlns:p14="http://schemas.microsoft.com/office/powerpoint/2010/main" val="4836763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69ED7AC8-8CCB-45B2-AF2C-0F60E4EC5050}"/>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išslaptinimas</a:t>
            </a:r>
          </a:p>
        </p:txBody>
      </p:sp>
      <p:sp>
        <p:nvSpPr>
          <p:cNvPr id="3" name="Turinio vietos rezervavimo ženklas 2">
            <a:extLst>
              <a:ext uri="{FF2B5EF4-FFF2-40B4-BE49-F238E27FC236}">
                <a16:creationId xmlns:a16="http://schemas.microsoft.com/office/drawing/2014/main" id="{4C6F1616-2E60-462A-A631-F3A9B8557713}"/>
              </a:ext>
            </a:extLst>
          </p:cNvPr>
          <p:cNvSpPr>
            <a:spLocks noGrp="1"/>
          </p:cNvSpPr>
          <p:nvPr>
            <p:ph idx="1"/>
          </p:nvPr>
        </p:nvSpPr>
        <p:spPr/>
        <p:txBody>
          <a:bodyPr/>
          <a:lstStyle/>
          <a:p>
            <a:pPr algn="just">
              <a:spcBef>
                <a:spcPts val="0"/>
              </a:spcBef>
            </a:pPr>
            <a:r>
              <a:rPr lang="lt-LT" sz="2400" dirty="0">
                <a:solidFill>
                  <a:srgbClr val="0070C0"/>
                </a:solidFill>
                <a:latin typeface="Arial" panose="020B0604020202020204" pitchFamily="34" charset="0"/>
                <a:cs typeface="Arial" panose="020B0604020202020204" pitchFamily="34" charset="0"/>
              </a:rPr>
              <a:t>Iš Lietuvos Respublikos valstybės ir tarnybos paslapčių įstatymo:</a:t>
            </a:r>
          </a:p>
          <a:p>
            <a:pPr algn="just">
              <a:spcBef>
                <a:spcPts val="0"/>
              </a:spcBef>
            </a:pPr>
            <a:r>
              <a:rPr lang="lt-LT" sz="2400" dirty="0">
                <a:solidFill>
                  <a:srgbClr val="0070C0"/>
                </a:solidFill>
                <a:latin typeface="Arial" panose="020B0604020202020204" pitchFamily="34" charset="0"/>
                <a:cs typeface="Arial" panose="020B0604020202020204" pitchFamily="34" charset="0"/>
              </a:rPr>
              <a:t>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straipsnis. Pagrindinės šio įstatymo sąvokos</a:t>
            </a:r>
          </a:p>
          <a:p>
            <a:pPr algn="just">
              <a:spcBef>
                <a:spcPts val="0"/>
              </a:spcBef>
            </a:pPr>
            <a:r>
              <a:rPr lang="lt-LT" sz="2400" dirty="0">
                <a:solidFill>
                  <a:srgbClr val="0070C0"/>
                </a:solidFill>
                <a:latin typeface="Arial" panose="020B0604020202020204" pitchFamily="34" charset="0"/>
                <a:cs typeface="Arial" panose="020B0604020202020204" pitchFamily="34" charset="0"/>
              </a:rPr>
              <a:t>10. </a:t>
            </a:r>
            <a:r>
              <a:rPr lang="lt-LT" sz="2400" b="1" dirty="0">
                <a:solidFill>
                  <a:srgbClr val="0070C0"/>
                </a:solidFill>
                <a:latin typeface="Arial" panose="020B0604020202020204" pitchFamily="34" charset="0"/>
                <a:cs typeface="Arial" panose="020B0604020202020204" pitchFamily="34" charset="0"/>
              </a:rPr>
              <a:t>Įslaptintos informacijos išslaptinimas</a:t>
            </a:r>
            <a:r>
              <a:rPr lang="lt-LT" sz="2400" dirty="0">
                <a:solidFill>
                  <a:srgbClr val="0070C0"/>
                </a:solidFill>
                <a:latin typeface="Arial" panose="020B0604020202020204" pitchFamily="34" charset="0"/>
                <a:cs typeface="Arial" panose="020B0604020202020204" pitchFamily="34" charset="0"/>
              </a:rPr>
              <a:t> – informacijai suteiktos slaptumo žymos ir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nustatytos apsaugos panaikinimas</a:t>
            </a:r>
            <a:r>
              <a:rPr lang="lt-LT" sz="2400" dirty="0">
                <a:solidFill>
                  <a:srgbClr val="0070C0"/>
                </a:solidFill>
                <a:latin typeface="Arial" panose="020B0604020202020204" pitchFamily="34" charset="0"/>
                <a:cs typeface="Arial" panose="020B0604020202020204" pitchFamily="34" charset="0"/>
              </a:rPr>
              <a:t>.</a:t>
            </a:r>
          </a:p>
          <a:p>
            <a:pPr marL="0" indent="0">
              <a:buNone/>
            </a:pPr>
            <a:endParaRPr lang="lt-LT" dirty="0"/>
          </a:p>
        </p:txBody>
      </p:sp>
    </p:spTree>
    <p:extLst>
      <p:ext uri="{BB962C8B-B14F-4D97-AF65-F5344CB8AC3E}">
        <p14:creationId xmlns:p14="http://schemas.microsoft.com/office/powerpoint/2010/main" val="232744990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3E447EA-81EA-48D7-8424-B424ED18A4CF}"/>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išslaptinimas</a:t>
            </a:r>
            <a:endParaRPr lang="lt-LT" dirty="0"/>
          </a:p>
        </p:txBody>
      </p:sp>
      <p:sp>
        <p:nvSpPr>
          <p:cNvPr id="3" name="Turinio vietos rezervavimo ženklas 2">
            <a:extLst>
              <a:ext uri="{FF2B5EF4-FFF2-40B4-BE49-F238E27FC236}">
                <a16:creationId xmlns:a16="http://schemas.microsoft.com/office/drawing/2014/main" id="{241C4054-77B2-4567-A1EE-EBDCAD8C158D}"/>
              </a:ext>
            </a:extLst>
          </p:cNvPr>
          <p:cNvSpPr>
            <a:spLocks noGrp="1"/>
          </p:cNvSpPr>
          <p:nvPr>
            <p:ph idx="1"/>
          </p:nvPr>
        </p:nvSpPr>
        <p:spPr>
          <a:xfrm>
            <a:off x="1451579" y="2015732"/>
            <a:ext cx="9940671" cy="3450613"/>
          </a:xfrm>
        </p:spPr>
        <p:txBody>
          <a:bodyPr>
            <a:normAutofit/>
          </a:bodyPr>
          <a:lstStyle/>
          <a:p>
            <a:pPr algn="just">
              <a:spcBef>
                <a:spcPts val="0"/>
              </a:spcBef>
            </a:pP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 straipsnis. Informacijos įslaptinimo terminai</a:t>
            </a:r>
          </a:p>
          <a:p>
            <a:pPr algn="just">
              <a:spcBef>
                <a:spcPts val="0"/>
              </a:spcBef>
            </a:pPr>
            <a:r>
              <a:rPr lang="lt-LT" sz="2400" dirty="0">
                <a:solidFill>
                  <a:srgbClr val="0070C0"/>
                </a:solidFill>
                <a:latin typeface="Arial" panose="020B0604020202020204" pitchFamily="34" charset="0"/>
                <a:cs typeface="Arial" panose="020B0604020202020204" pitchFamily="34" charset="0"/>
              </a:rPr>
              <a:t>1. Informacijos įslaptinimo terminai:</a:t>
            </a:r>
          </a:p>
          <a:p>
            <a:pPr algn="just">
              <a:spcBef>
                <a:spcPts val="0"/>
              </a:spcBef>
            </a:pPr>
            <a:r>
              <a:rPr lang="lt-LT" sz="2400" dirty="0">
                <a:solidFill>
                  <a:srgbClr val="0070C0"/>
                </a:solidFill>
                <a:latin typeface="Arial" panose="020B0604020202020204" pitchFamily="34" charset="0"/>
                <a:cs typeface="Arial" panose="020B0604020202020204" pitchFamily="34" charset="0"/>
              </a:rPr>
              <a:t>1) informacija, žymima slaptumo žyma „Visiškai slaptai“, – 30 metų;</a:t>
            </a:r>
          </a:p>
          <a:p>
            <a:pPr algn="just">
              <a:spcBef>
                <a:spcPts val="0"/>
              </a:spcBef>
            </a:pPr>
            <a:r>
              <a:rPr lang="lt-LT" sz="2400" dirty="0">
                <a:solidFill>
                  <a:srgbClr val="0070C0"/>
                </a:solidFill>
                <a:latin typeface="Arial" panose="020B0604020202020204" pitchFamily="34" charset="0"/>
                <a:cs typeface="Arial" panose="020B0604020202020204" pitchFamily="34" charset="0"/>
              </a:rPr>
              <a:t>2) informacija, žymima slaptumo žyma „Slaptai“, – 15 metų;</a:t>
            </a:r>
          </a:p>
          <a:p>
            <a:pPr algn="just">
              <a:spcBef>
                <a:spcPts val="0"/>
              </a:spcBef>
            </a:pPr>
            <a:r>
              <a:rPr lang="lt-LT" sz="2400" dirty="0">
                <a:solidFill>
                  <a:srgbClr val="0070C0"/>
                </a:solidFill>
                <a:latin typeface="Arial" panose="020B0604020202020204" pitchFamily="34" charset="0"/>
                <a:cs typeface="Arial" panose="020B0604020202020204" pitchFamily="34" charset="0"/>
              </a:rPr>
              <a:t>3) informacija, žymima slaptumo žyma „Konfidencialiai“, – 10 metų;</a:t>
            </a:r>
          </a:p>
          <a:p>
            <a:pPr algn="just">
              <a:spcBef>
                <a:spcPts val="0"/>
              </a:spcBef>
            </a:pPr>
            <a:r>
              <a:rPr lang="lt-LT" sz="2400" dirty="0">
                <a:solidFill>
                  <a:srgbClr val="0070C0"/>
                </a:solidFill>
                <a:latin typeface="Arial" panose="020B0604020202020204" pitchFamily="34" charset="0"/>
                <a:cs typeface="Arial" panose="020B0604020202020204" pitchFamily="34" charset="0"/>
              </a:rPr>
              <a:t>4) informacija, žymima slaptumo žyma „Riboto naudojimo“, – 5 metai.</a:t>
            </a:r>
          </a:p>
          <a:p>
            <a:endParaRPr lang="lt-LT" dirty="0"/>
          </a:p>
        </p:txBody>
      </p:sp>
    </p:spTree>
    <p:extLst>
      <p:ext uri="{BB962C8B-B14F-4D97-AF65-F5344CB8AC3E}">
        <p14:creationId xmlns:p14="http://schemas.microsoft.com/office/powerpoint/2010/main" val="1110069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27E8B88-0505-484C-9A0D-6215FFC4971F}"/>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išslaptinimas</a:t>
            </a:r>
            <a:endParaRPr lang="lt-LT" dirty="0"/>
          </a:p>
        </p:txBody>
      </p:sp>
      <p:sp>
        <p:nvSpPr>
          <p:cNvPr id="3" name="Turinio vietos rezervavimo ženklas 2">
            <a:extLst>
              <a:ext uri="{FF2B5EF4-FFF2-40B4-BE49-F238E27FC236}">
                <a16:creationId xmlns:a16="http://schemas.microsoft.com/office/drawing/2014/main" id="{FB7385C8-98BA-4827-BE7D-D8DE3D14E127}"/>
              </a:ext>
            </a:extLst>
          </p:cNvPr>
          <p:cNvSpPr>
            <a:spLocks noGrp="1"/>
          </p:cNvSpPr>
          <p:nvPr>
            <p:ph idx="1"/>
          </p:nvPr>
        </p:nvSpPr>
        <p:spPr/>
        <p:txBody>
          <a:bodyPr/>
          <a:lstStyle/>
          <a:p>
            <a:pPr algn="just">
              <a:spcBef>
                <a:spcPts val="0"/>
              </a:spcBef>
            </a:pP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10 straipsnis. Įslaptintos informacijos išslaptinimas</a:t>
            </a:r>
          </a:p>
          <a:p>
            <a:pPr algn="just">
              <a:spcBef>
                <a:spcPts val="0"/>
              </a:spcBef>
            </a:pPr>
            <a:r>
              <a:rPr lang="lt-LT" sz="2400" dirty="0">
                <a:solidFill>
                  <a:srgbClr val="0070C0"/>
                </a:solidFill>
                <a:latin typeface="Arial" panose="020B0604020202020204" pitchFamily="34" charset="0"/>
                <a:cs typeface="Arial" panose="020B0604020202020204" pitchFamily="34" charset="0"/>
              </a:rPr>
              <a:t>1. Įslaptinta informacija išslaptinama, kai:</a:t>
            </a:r>
          </a:p>
          <a:p>
            <a:pPr algn="just">
              <a:spcBef>
                <a:spcPts val="0"/>
              </a:spcBef>
            </a:pPr>
            <a:r>
              <a:rPr lang="lt-LT" sz="2400" dirty="0">
                <a:solidFill>
                  <a:srgbClr val="0070C0"/>
                </a:solidFill>
                <a:latin typeface="Arial" panose="020B0604020202020204" pitchFamily="34" charset="0"/>
                <a:cs typeface="Arial" panose="020B0604020202020204" pitchFamily="34" charset="0"/>
              </a:rPr>
              <a:t>1) pasibaigia šio įstatymo 8 straipsnyje nustatytas įslaptinimo terminas;</a:t>
            </a:r>
          </a:p>
          <a:p>
            <a:pPr algn="just">
              <a:spcBef>
                <a:spcPts val="0"/>
              </a:spcBef>
            </a:pPr>
            <a:r>
              <a:rPr lang="lt-LT" sz="2400" dirty="0">
                <a:solidFill>
                  <a:srgbClr val="0070C0"/>
                </a:solidFill>
                <a:latin typeface="Arial" panose="020B0604020202020204" pitchFamily="34" charset="0"/>
                <a:cs typeface="Arial" panose="020B0604020202020204" pitchFamily="34" charset="0"/>
              </a:rPr>
              <a:t>2) išnyksta įslaptinimo tikslingumas, nors nustatytas įslaptinimo terminas dar nepasibaigęs.</a:t>
            </a:r>
          </a:p>
          <a:p>
            <a:endParaRPr lang="lt-LT" dirty="0"/>
          </a:p>
        </p:txBody>
      </p:sp>
    </p:spTree>
    <p:extLst>
      <p:ext uri="{BB962C8B-B14F-4D97-AF65-F5344CB8AC3E}">
        <p14:creationId xmlns:p14="http://schemas.microsoft.com/office/powerpoint/2010/main" val="3706115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4BC3460-F657-4950-80AA-573A878E5131}"/>
              </a:ext>
            </a:extLst>
          </p:cNvPr>
          <p:cNvSpPr>
            <a:spLocks noGrp="1"/>
          </p:cNvSpPr>
          <p:nvPr>
            <p:ph type="title"/>
          </p:nvPr>
        </p:nvSpPr>
        <p:spPr/>
        <p:txBody>
          <a:bodyPr>
            <a:noAutofit/>
          </a:bodyPr>
          <a:lstStyle/>
          <a:p>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VSD reikalavimai dėl įstaigos tesės aktų ir kitų dokumentų, reglamentuojančių įslaptintos informacijos administravimą ir apsaugą</a:t>
            </a:r>
            <a:endParaRPr lang="lt-LT" sz="2400" dirty="0"/>
          </a:p>
        </p:txBody>
      </p:sp>
      <p:sp>
        <p:nvSpPr>
          <p:cNvPr id="3" name="Turinio vietos rezervavimo ženklas 2">
            <a:extLst>
              <a:ext uri="{FF2B5EF4-FFF2-40B4-BE49-F238E27FC236}">
                <a16:creationId xmlns:a16="http://schemas.microsoft.com/office/drawing/2014/main" id="{6F6F34CB-8881-4E91-B2D6-36A20D1AD174}"/>
              </a:ext>
            </a:extLst>
          </p:cNvPr>
          <p:cNvSpPr>
            <a:spLocks noGrp="1"/>
          </p:cNvSpPr>
          <p:nvPr>
            <p:ph idx="1"/>
          </p:nvPr>
        </p:nvSpPr>
        <p:spPr>
          <a:xfrm>
            <a:off x="1451579" y="2015732"/>
            <a:ext cx="9603275" cy="3848173"/>
          </a:xfrm>
        </p:spPr>
        <p:txBody>
          <a:bodyPr>
            <a:normAutofit fontScale="77500" lnSpcReduction="20000"/>
          </a:bodyPr>
          <a:lstStyle/>
          <a:p>
            <a:pPr lvl="0" algn="just">
              <a:lnSpc>
                <a:spcPct val="140000"/>
              </a:lnSpc>
              <a:spcBef>
                <a:spcPts val="0"/>
              </a:spcBef>
            </a:pPr>
            <a:r>
              <a:rPr lang="lt-LT" sz="2400" dirty="0">
                <a:solidFill>
                  <a:srgbClr val="0070C0"/>
                </a:solidFill>
                <a:latin typeface="Arial" panose="020B0604020202020204" pitchFamily="34" charset="0"/>
                <a:cs typeface="Arial" panose="020B0604020202020204" pitchFamily="34" charset="0"/>
              </a:rPr>
              <a:t>Atsakingų asmenų pareigybių aprašymai (jei įsakymais nepaskirti atsakingi, funkcijos nenustatytos). </a:t>
            </a:r>
          </a:p>
          <a:p>
            <a:pPr lvl="0" algn="just">
              <a:lnSpc>
                <a:spcPct val="140000"/>
              </a:lnSpc>
              <a:spcBef>
                <a:spcPts val="0"/>
              </a:spcBef>
            </a:pPr>
            <a:r>
              <a:rPr lang="lt-LT" sz="2400" dirty="0">
                <a:solidFill>
                  <a:srgbClr val="0070C0"/>
                </a:solidFill>
                <a:latin typeface="Arial" panose="020B0604020202020204" pitchFamily="34" charset="0"/>
                <a:cs typeface="Arial" panose="020B0604020202020204" pitchFamily="34" charset="0"/>
              </a:rPr>
              <a:t>Atsakingais paskirtų asmenų pasirašyti Pasižadėjimai saugoti įslaptintą informaciją. </a:t>
            </a:r>
          </a:p>
          <a:p>
            <a:pPr lvl="0" algn="just">
              <a:lnSpc>
                <a:spcPct val="140000"/>
              </a:lnSpc>
              <a:spcBef>
                <a:spcPts val="0"/>
              </a:spcBef>
            </a:pPr>
            <a:r>
              <a:rPr lang="lt-LT" sz="2400" dirty="0">
                <a:solidFill>
                  <a:srgbClr val="0070C0"/>
                </a:solidFill>
                <a:latin typeface="Arial" panose="020B0604020202020204" pitchFamily="34" charset="0"/>
                <a:cs typeface="Arial" panose="020B0604020202020204" pitchFamily="34" charset="0"/>
              </a:rPr>
              <a:t>Asmenų tikrinimo dėl Leidimų išdavimo bei Leidimų įforminimo tvarka (taip pat ir slaptųjų kriminalinės žvalgybos pareigūnų ir žvalgybos slaptųjų bendradarbių) (jei tokios yra).</a:t>
            </a:r>
          </a:p>
          <a:p>
            <a:pPr lvl="0" algn="just">
              <a:lnSpc>
                <a:spcPct val="140000"/>
              </a:lnSpc>
              <a:spcBef>
                <a:spcPts val="0"/>
              </a:spcBef>
            </a:pPr>
            <a:r>
              <a:rPr lang="lt-LT" sz="2400" dirty="0">
                <a:solidFill>
                  <a:srgbClr val="0070C0"/>
                </a:solidFill>
                <a:latin typeface="Arial" panose="020B0604020202020204" pitchFamily="34" charset="0"/>
                <a:cs typeface="Arial" panose="020B0604020202020204" pitchFamily="34" charset="0"/>
              </a:rPr>
              <a:t>Teisės dirbti ar susipažinti su įslaptinta informacija, žymima slaptumo žyma „Riboto naudojimo“, suteikimo tvarkos aprašas. </a:t>
            </a:r>
          </a:p>
          <a:p>
            <a:pPr lvl="0" algn="just">
              <a:lnSpc>
                <a:spcPct val="140000"/>
              </a:lnSpc>
              <a:spcBef>
                <a:spcPts val="0"/>
              </a:spcBef>
            </a:pPr>
            <a:r>
              <a:rPr lang="lt-LT" sz="2400" dirty="0">
                <a:solidFill>
                  <a:srgbClr val="0070C0"/>
                </a:solidFill>
                <a:latin typeface="Arial" panose="020B0604020202020204" pitchFamily="34" charset="0"/>
                <a:cs typeface="Arial" panose="020B0604020202020204" pitchFamily="34" charset="0"/>
              </a:rPr>
              <a:t>Asmenims išduotų Leidimų bei jų pasirašytų Pasižadėjimų saugojimo tvarkos aprašas (jei toks yra).</a:t>
            </a:r>
          </a:p>
          <a:p>
            <a:endParaRPr lang="lt-LT" dirty="0"/>
          </a:p>
        </p:txBody>
      </p:sp>
    </p:spTree>
    <p:extLst>
      <p:ext uri="{BB962C8B-B14F-4D97-AF65-F5344CB8AC3E}">
        <p14:creationId xmlns:p14="http://schemas.microsoft.com/office/powerpoint/2010/main" val="19839808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64D0468B-226F-4684-99BD-298CAB3768BB}"/>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išslaptinimas</a:t>
            </a:r>
            <a:endParaRPr lang="lt-LT" dirty="0"/>
          </a:p>
        </p:txBody>
      </p:sp>
      <p:sp>
        <p:nvSpPr>
          <p:cNvPr id="3" name="Turinio vietos rezervavimo ženklas 2">
            <a:extLst>
              <a:ext uri="{FF2B5EF4-FFF2-40B4-BE49-F238E27FC236}">
                <a16:creationId xmlns:a16="http://schemas.microsoft.com/office/drawing/2014/main" id="{CDDF747D-BCD6-4323-8155-5FC8669C99E5}"/>
              </a:ext>
            </a:extLst>
          </p:cNvPr>
          <p:cNvSpPr>
            <a:spLocks noGrp="1"/>
          </p:cNvSpPr>
          <p:nvPr>
            <p:ph idx="1"/>
          </p:nvPr>
        </p:nvSpPr>
        <p:spPr>
          <a:xfrm>
            <a:off x="1451579" y="2015732"/>
            <a:ext cx="9603275" cy="3428723"/>
          </a:xfrm>
        </p:spPr>
        <p:txBody>
          <a:bodyPr>
            <a:normAutofit fontScale="92500" lnSpcReduction="10000"/>
          </a:bodyPr>
          <a:lstStyle/>
          <a:p>
            <a:pPr algn="just">
              <a:lnSpc>
                <a:spcPct val="130000"/>
              </a:lnSpc>
              <a:spcBef>
                <a:spcPts val="0"/>
              </a:spcBef>
            </a:pPr>
            <a:r>
              <a:rPr lang="lt-LT" sz="2400" dirty="0">
                <a:solidFill>
                  <a:srgbClr val="0070C0"/>
                </a:solidFill>
                <a:latin typeface="Arial" panose="020B0604020202020204" pitchFamily="34" charset="0"/>
                <a:cs typeface="Arial" panose="020B0604020202020204" pitchFamily="34" charset="0"/>
              </a:rPr>
              <a:t>2. Įslaptinta informacija, kai nustatytas įslaptinimo terminas dar nepasibaigęs, išslaptinama tik įslaptintą informaciją parengusio paslapčių subjekto vadovo ar jo įgalioto asmens sprendimu.</a:t>
            </a:r>
          </a:p>
          <a:p>
            <a:pPr algn="just">
              <a:lnSpc>
                <a:spcPct val="130000"/>
              </a:lnSpc>
              <a:spcBef>
                <a:spcPts val="0"/>
              </a:spcBef>
            </a:pPr>
            <a:r>
              <a:rPr lang="lt-LT" sz="2400" dirty="0">
                <a:solidFill>
                  <a:srgbClr val="0070C0"/>
                </a:solidFill>
                <a:latin typeface="Arial" panose="020B0604020202020204" pitchFamily="34" charset="0"/>
                <a:cs typeface="Arial" panose="020B0604020202020204" pitchFamily="34" charset="0"/>
              </a:rPr>
              <a:t>3. Pasibaigus nustatytam įslaptinimo terminui, informacija, žymima slaptumo žymomis „Visiškai slaptai“, „Slaptai“ ir „Konfidencialiai“, išslaptinama įslaptintos informacijos rengėjo sprendimu. </a:t>
            </a:r>
          </a:p>
          <a:p>
            <a:pPr algn="just">
              <a:lnSpc>
                <a:spcPct val="130000"/>
              </a:lnSpc>
              <a:spcBef>
                <a:spcPts val="0"/>
              </a:spcBef>
            </a:pPr>
            <a:r>
              <a:rPr lang="lt-LT" sz="2400" dirty="0">
                <a:solidFill>
                  <a:srgbClr val="0070C0"/>
                </a:solidFill>
                <a:latin typeface="Arial" panose="020B0604020202020204" pitchFamily="34" charset="0"/>
                <a:cs typeface="Arial" panose="020B0604020202020204" pitchFamily="34" charset="0"/>
              </a:rPr>
              <a:t>Sprendimas išslaptinti įslaptintus dokumentus įforminamas įslaptintų dokumentų išslaptinimo aktu. </a:t>
            </a:r>
          </a:p>
          <a:p>
            <a:pPr algn="just">
              <a:lnSpc>
                <a:spcPct val="130000"/>
              </a:lnSpc>
              <a:spcBef>
                <a:spcPts val="0"/>
              </a:spcBef>
            </a:pPr>
            <a:endParaRPr lang="lt-LT" sz="2400" dirty="0">
              <a:solidFill>
                <a:srgbClr val="0070C0"/>
              </a:solidFill>
              <a:latin typeface="Arial" panose="020B0604020202020204" pitchFamily="34" charset="0"/>
              <a:cs typeface="Arial" panose="020B0604020202020204" pitchFamily="34" charset="0"/>
            </a:endParaRPr>
          </a:p>
          <a:p>
            <a:pPr algn="just">
              <a:lnSpc>
                <a:spcPct val="130000"/>
              </a:lnSpc>
              <a:spcBef>
                <a:spcPts val="0"/>
              </a:spcBef>
            </a:pPr>
            <a:endParaRPr lang="lt-LT" sz="2400" dirty="0">
              <a:solidFill>
                <a:srgbClr val="0070C0"/>
              </a:solidFill>
              <a:latin typeface="Arial" panose="020B0604020202020204" pitchFamily="34" charset="0"/>
              <a:cs typeface="Arial" panose="020B0604020202020204" pitchFamily="34" charset="0"/>
            </a:endParaRPr>
          </a:p>
          <a:p>
            <a:pPr marL="0" indent="0">
              <a:buNone/>
            </a:pPr>
            <a:endParaRPr lang="lt-LT" dirty="0"/>
          </a:p>
        </p:txBody>
      </p:sp>
    </p:spTree>
    <p:extLst>
      <p:ext uri="{BB962C8B-B14F-4D97-AF65-F5344CB8AC3E}">
        <p14:creationId xmlns:p14="http://schemas.microsoft.com/office/powerpoint/2010/main" val="38760578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83218BC-329E-4BA0-94ED-78D4939A4D1D}"/>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išslaptinimas</a:t>
            </a:r>
            <a:endParaRPr lang="lt-LT" dirty="0"/>
          </a:p>
        </p:txBody>
      </p:sp>
      <p:sp>
        <p:nvSpPr>
          <p:cNvPr id="3" name="Turinio vietos rezervavimo ženklas 2">
            <a:extLst>
              <a:ext uri="{FF2B5EF4-FFF2-40B4-BE49-F238E27FC236}">
                <a16:creationId xmlns:a16="http://schemas.microsoft.com/office/drawing/2014/main" id="{E734D1F6-1661-4341-9334-1B8E8FAA6084}"/>
              </a:ext>
            </a:extLst>
          </p:cNvPr>
          <p:cNvSpPr>
            <a:spLocks noGrp="1"/>
          </p:cNvSpPr>
          <p:nvPr>
            <p:ph idx="1"/>
          </p:nvPr>
        </p:nvSpPr>
        <p:spPr>
          <a:xfrm>
            <a:off x="1451579" y="2015732"/>
            <a:ext cx="9603275" cy="3915285"/>
          </a:xfrm>
        </p:spPr>
        <p:txBody>
          <a:bodyPr>
            <a:normAutofit fontScale="92500" lnSpcReduction="10000"/>
          </a:bodyPr>
          <a:lstStyle/>
          <a:p>
            <a:pPr algn="just">
              <a:spcBef>
                <a:spcPts val="0"/>
              </a:spcBef>
            </a:pPr>
            <a:r>
              <a:rPr lang="lt-LT" sz="2400" dirty="0">
                <a:solidFill>
                  <a:srgbClr val="0070C0"/>
                </a:solidFill>
                <a:latin typeface="Arial" panose="020B0604020202020204" pitchFamily="34" charset="0"/>
                <a:cs typeface="Arial" panose="020B0604020202020204" pitchFamily="34" charset="0"/>
              </a:rPr>
              <a:t>4. Pasibaigus nustatytam įslaptinimo terminui, informacija, žymima slaptumo žyma „Riboto naudojimo“,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laikoma</a:t>
            </a:r>
            <a:r>
              <a:rPr lang="lt-LT" sz="2400" dirty="0">
                <a:solidFill>
                  <a:srgbClr val="0070C0"/>
                </a:solidFill>
                <a:latin typeface="Arial" panose="020B0604020202020204" pitchFamily="34" charset="0"/>
                <a:cs typeface="Arial" panose="020B0604020202020204" pitchFamily="34" charset="0"/>
              </a:rPr>
              <a:t>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išslaptinta nepriimant atskiro sprendimo</a:t>
            </a:r>
            <a:r>
              <a:rPr lang="lt-LT" sz="2400" dirty="0">
                <a:solidFill>
                  <a:srgbClr val="0070C0"/>
                </a:solidFill>
                <a:latin typeface="Arial" panose="020B0604020202020204" pitchFamily="34" charset="0"/>
                <a:cs typeface="Arial" panose="020B0604020202020204" pitchFamily="34" charset="0"/>
              </a:rPr>
              <a:t>, jeigu informacija neturi papildomos nuorodos „IPSS“ (išslaptinama paslapčių subjekto sprendimu) ir įslaptintos informacijos rengėjas nepranešė apie informacijos įslaptinimo termino pratęsimą.</a:t>
            </a:r>
          </a:p>
          <a:p>
            <a:pPr marL="0" indent="0" algn="just">
              <a:spcBef>
                <a:spcPts val="0"/>
              </a:spcBef>
              <a:buNone/>
            </a:pPr>
            <a:r>
              <a:rPr lang="lt-LT" sz="3500" b="1" dirty="0">
                <a:ln w="22225">
                  <a:solidFill>
                    <a:schemeClr val="accent2"/>
                  </a:solidFill>
                  <a:prstDash val="solid"/>
                </a:ln>
                <a:solidFill>
                  <a:schemeClr val="accent2">
                    <a:lumMod val="40000"/>
                    <a:lumOff val="60000"/>
                  </a:schemeClr>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a:t>
            </a:r>
            <a:r>
              <a:rPr lang="lt-LT" sz="4800" b="1" dirty="0">
                <a:ln w="22225">
                  <a:solidFill>
                    <a:schemeClr val="accent2"/>
                  </a:solidFill>
                  <a:prstDash val="solid"/>
                </a:ln>
                <a:solidFill>
                  <a:schemeClr val="accent2">
                    <a:lumMod val="40000"/>
                    <a:lumOff val="60000"/>
                  </a:schemeClr>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 </a:t>
            </a:r>
            <a:r>
              <a:rPr lang="lt-LT" sz="2600" dirty="0">
                <a:ln w="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Negavus rengėjo pranešimo apie dokumento, pažymėto papildoma nuoroda IPSS, išslaptinimą, jo </a:t>
            </a:r>
            <a:r>
              <a:rPr lang="lt-LT" sz="2600" b="1" dirty="0">
                <a:ln w="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negalime išslaptinti</a:t>
            </a:r>
            <a:r>
              <a:rPr lang="lt-LT" sz="2600" dirty="0">
                <a:ln w="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bet </a:t>
            </a:r>
            <a:r>
              <a:rPr lang="lt-LT" sz="2600" b="1" u="sng" dirty="0">
                <a:ln w="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galime</a:t>
            </a:r>
            <a:r>
              <a:rPr lang="lt-LT" sz="2600" dirty="0">
                <a:ln w="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lt-LT" sz="2600" b="1" u="sng" dirty="0">
                <a:ln w="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sunaikinti</a:t>
            </a:r>
            <a:r>
              <a:rPr lang="lt-LT" sz="2600" b="1" dirty="0">
                <a:ln w="0"/>
                <a:solidFill>
                  <a:schemeClr val="accent2"/>
                </a:solidFill>
                <a:latin typeface="Arial" panose="020B0604020202020204" pitchFamily="34" charset="0"/>
                <a:cs typeface="Arial" panose="020B0604020202020204" pitchFamily="34" charset="0"/>
              </a:rPr>
              <a:t> </a:t>
            </a:r>
            <a:r>
              <a:rPr lang="lt-LT" sz="2600" dirty="0">
                <a:ln w="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(kaip įslaptintą), pasibaigus dokumento saugojimo terminui.</a:t>
            </a:r>
          </a:p>
        </p:txBody>
      </p:sp>
    </p:spTree>
    <p:extLst>
      <p:ext uri="{BB962C8B-B14F-4D97-AF65-F5344CB8AC3E}">
        <p14:creationId xmlns:p14="http://schemas.microsoft.com/office/powerpoint/2010/main" val="179482550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B121965-5BD5-404D-8BC4-3B60F718B6E8}"/>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išslaptinimas</a:t>
            </a:r>
            <a:endParaRPr lang="lt-LT" dirty="0"/>
          </a:p>
        </p:txBody>
      </p:sp>
      <p:sp>
        <p:nvSpPr>
          <p:cNvPr id="3" name="Turinio vietos rezervavimo ženklas 2">
            <a:extLst>
              <a:ext uri="{FF2B5EF4-FFF2-40B4-BE49-F238E27FC236}">
                <a16:creationId xmlns:a16="http://schemas.microsoft.com/office/drawing/2014/main" id="{EEA4B203-FC8E-4479-8F66-EA347A2D3900}"/>
              </a:ext>
            </a:extLst>
          </p:cNvPr>
          <p:cNvSpPr>
            <a:spLocks noGrp="1"/>
          </p:cNvSpPr>
          <p:nvPr>
            <p:ph idx="1"/>
          </p:nvPr>
        </p:nvSpPr>
        <p:spPr>
          <a:xfrm>
            <a:off x="1451579" y="2015731"/>
            <a:ext cx="9603275" cy="4037749"/>
          </a:xfrm>
        </p:spPr>
        <p:txBody>
          <a:bodyPr>
            <a:normAutofit fontScale="55000" lnSpcReduction="20000"/>
          </a:bodyPr>
          <a:lstStyle/>
          <a:p>
            <a:pPr algn="just">
              <a:lnSpc>
                <a:spcPct val="130000"/>
              </a:lnSpc>
              <a:spcBef>
                <a:spcPts val="0"/>
              </a:spcBef>
            </a:pPr>
            <a:r>
              <a:rPr lang="lt-LT" sz="4400" dirty="0">
                <a:solidFill>
                  <a:srgbClr val="0070C0"/>
                </a:solidFill>
                <a:latin typeface="Arial" panose="020B0604020202020204" pitchFamily="34" charset="0"/>
                <a:cs typeface="Arial" panose="020B0604020202020204" pitchFamily="34" charset="0"/>
              </a:rPr>
              <a:t>Įslaptintos informacijos rengėjo už įslaptintos informacijos apsaugą atsakingas asmuo </a:t>
            </a:r>
            <a:r>
              <a:rPr lang="lt-LT" sz="4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ne vėliau kaip per 10 darbo dienų </a:t>
            </a:r>
            <a:r>
              <a:rPr lang="lt-LT" sz="4400" dirty="0">
                <a:solidFill>
                  <a:srgbClr val="0070C0"/>
                </a:solidFill>
                <a:latin typeface="Arial" panose="020B0604020202020204" pitchFamily="34" charset="0"/>
                <a:cs typeface="Arial" panose="020B0604020202020204" pitchFamily="34" charset="0"/>
              </a:rPr>
              <a:t>nuo sprendimo išslaptinti įslaptintus dokumentus, žymimus slaptumo žymomis „Visiškai slaptai“, „Slaptai“ ar „Konfidencialiai“, priėmimo apie tai </a:t>
            </a:r>
            <a:r>
              <a:rPr lang="lt-LT" sz="4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raštu informuoja </a:t>
            </a:r>
            <a:r>
              <a:rPr lang="lt-LT" sz="4400" dirty="0">
                <a:solidFill>
                  <a:srgbClr val="0070C0"/>
                </a:solidFill>
                <a:latin typeface="Arial" panose="020B0604020202020204" pitchFamily="34" charset="0"/>
                <a:cs typeface="Arial" panose="020B0604020202020204" pitchFamily="34" charset="0"/>
              </a:rPr>
              <a:t>visus įslaptintos informacijos gavėjus. </a:t>
            </a:r>
          </a:p>
          <a:p>
            <a:pPr algn="just">
              <a:lnSpc>
                <a:spcPct val="130000"/>
              </a:lnSpc>
              <a:spcBef>
                <a:spcPts val="0"/>
              </a:spcBef>
            </a:pPr>
            <a:r>
              <a:rPr lang="lt-LT" sz="4400" dirty="0">
                <a:solidFill>
                  <a:srgbClr val="0070C0"/>
                </a:solidFill>
                <a:latin typeface="Arial" panose="020B0604020202020204" pitchFamily="34" charset="0"/>
                <a:cs typeface="Arial" panose="020B0604020202020204" pitchFamily="34" charset="0"/>
              </a:rPr>
              <a:t>Įslaptinto dokumento gavėjo gauti įslaptinti dokumentai, žymimi slaptumo žymomis „Visiškai slaptai“, „Slaptai“ ar „Konfidencialiai“, išslaptinami tik po to, kai įslaptinto dokumento rengėjas raštu informuoja apie priimtą sprendimą išslaptinti įslaptintą dokumentą.</a:t>
            </a:r>
          </a:p>
          <a:p>
            <a:endParaRPr lang="lt-LT" dirty="0"/>
          </a:p>
        </p:txBody>
      </p:sp>
    </p:spTree>
    <p:extLst>
      <p:ext uri="{BB962C8B-B14F-4D97-AF65-F5344CB8AC3E}">
        <p14:creationId xmlns:p14="http://schemas.microsoft.com/office/powerpoint/2010/main" val="314185945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DD5A40B-CC13-4031-B16D-BF8FF036EB68}"/>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išslaptinimas</a:t>
            </a:r>
            <a:endParaRPr lang="lt-LT" dirty="0"/>
          </a:p>
        </p:txBody>
      </p:sp>
      <p:sp>
        <p:nvSpPr>
          <p:cNvPr id="3" name="Turinio vietos rezervavimo ženklas 2">
            <a:extLst>
              <a:ext uri="{FF2B5EF4-FFF2-40B4-BE49-F238E27FC236}">
                <a16:creationId xmlns:a16="http://schemas.microsoft.com/office/drawing/2014/main" id="{DDBA4B54-B767-4223-9185-4F1F486A420B}"/>
              </a:ext>
            </a:extLst>
          </p:cNvPr>
          <p:cNvSpPr>
            <a:spLocks noGrp="1"/>
          </p:cNvSpPr>
          <p:nvPr>
            <p:ph idx="1"/>
          </p:nvPr>
        </p:nvSpPr>
        <p:spPr/>
        <p:txBody>
          <a:bodyPr/>
          <a:lstStyle/>
          <a:p>
            <a:pPr algn="just">
              <a:spcBef>
                <a:spcPts val="0"/>
              </a:spcBef>
            </a:pPr>
            <a:r>
              <a:rPr lang="lt-LT" sz="2400" dirty="0">
                <a:solidFill>
                  <a:srgbClr val="0070C0"/>
                </a:solidFill>
                <a:latin typeface="Arial" panose="020B0604020202020204" pitchFamily="34" charset="0"/>
                <a:cs typeface="Arial" panose="020B0604020202020204" pitchFamily="34" charset="0"/>
              </a:rPr>
              <a:t>Kai įslaptintas dokumentas išslaptinamas, visų jo lapų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viršutinėse paraštėse</a:t>
            </a:r>
            <a:r>
              <a:rPr lang="lt-LT" sz="2400" dirty="0">
                <a:solidFill>
                  <a:srgbClr val="0070C0"/>
                </a:solidFill>
                <a:latin typeface="Arial" panose="020B0604020202020204" pitchFamily="34" charset="0"/>
                <a:cs typeface="Arial" panose="020B0604020202020204" pitchFamily="34" charset="0"/>
              </a:rPr>
              <a:t> įrašytos slaptumo žymos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perbraukiamos</a:t>
            </a:r>
            <a:r>
              <a:rPr lang="lt-LT" sz="2400" dirty="0">
                <a:solidFill>
                  <a:srgbClr val="0070C0"/>
                </a:solidFill>
                <a:latin typeface="Arial" panose="020B0604020202020204" pitchFamily="34" charset="0"/>
                <a:cs typeface="Arial" panose="020B0604020202020204" pitchFamily="34" charset="0"/>
              </a:rPr>
              <a:t> ir šalia rašoma IŠSLAPTINTA (arba dedamas toks spaudas). </a:t>
            </a:r>
          </a:p>
          <a:p>
            <a:pPr algn="just">
              <a:spcBef>
                <a:spcPts val="0"/>
              </a:spcBef>
            </a:pPr>
            <a:r>
              <a:rPr lang="lt-LT" sz="2400" dirty="0">
                <a:solidFill>
                  <a:srgbClr val="0070C0"/>
                </a:solidFill>
                <a:latin typeface="Arial" panose="020B0604020202020204" pitchFamily="34" charset="0"/>
                <a:cs typeface="Arial" panose="020B0604020202020204" pitchFamily="34" charset="0"/>
              </a:rPr>
              <a:t>Išslaptinto dokumento visų lapų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apatinėse paraštėse </a:t>
            </a:r>
            <a:r>
              <a:rPr lang="lt-LT" sz="2400" dirty="0">
                <a:solidFill>
                  <a:srgbClr val="0070C0"/>
                </a:solidFill>
                <a:latin typeface="Arial" panose="020B0604020202020204" pitchFamily="34" charset="0"/>
                <a:cs typeface="Arial" panose="020B0604020202020204" pitchFamily="34" charset="0"/>
              </a:rPr>
              <a:t>slaptumo žymos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tik perbraukiamos</a:t>
            </a:r>
            <a:r>
              <a:rPr lang="lt-LT" sz="2400" dirty="0">
                <a:solidFill>
                  <a:srgbClr val="0070C0"/>
                </a:solidFill>
                <a:latin typeface="Arial" panose="020B0604020202020204" pitchFamily="34" charset="0"/>
                <a:cs typeface="Arial" panose="020B0604020202020204" pitchFamily="34" charset="0"/>
              </a:rPr>
              <a:t>.</a:t>
            </a:r>
          </a:p>
          <a:p>
            <a:pPr marL="0" indent="0" algn="r">
              <a:buNone/>
            </a:pPr>
            <a:r>
              <a:rPr lang="lt-LT" sz="1600" dirty="0">
                <a:latin typeface="Arial" panose="020B0604020202020204" pitchFamily="34" charset="0"/>
                <a:cs typeface="Arial" panose="020B0604020202020204" pitchFamily="34" charset="0"/>
                <a:hlinkClick r:id="rId2" action="ppaction://hlinkfile"/>
              </a:rPr>
              <a:t>Išslaptinto įsakymo pvz.</a:t>
            </a:r>
            <a:endParaRPr lang="lt-LT"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635917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265B45B-1AE7-4419-B0A5-923FA8F65DD4}"/>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išslaptinimas</a:t>
            </a:r>
            <a:endParaRPr lang="lt-LT" dirty="0"/>
          </a:p>
        </p:txBody>
      </p:sp>
      <p:sp>
        <p:nvSpPr>
          <p:cNvPr id="3" name="Turinio vietos rezervavimo ženklas 2">
            <a:extLst>
              <a:ext uri="{FF2B5EF4-FFF2-40B4-BE49-F238E27FC236}">
                <a16:creationId xmlns:a16="http://schemas.microsoft.com/office/drawing/2014/main" id="{3A183C9F-40E6-4097-8EEB-EE912108088C}"/>
              </a:ext>
            </a:extLst>
          </p:cNvPr>
          <p:cNvSpPr>
            <a:spLocks noGrp="1"/>
          </p:cNvSpPr>
          <p:nvPr>
            <p:ph idx="1"/>
          </p:nvPr>
        </p:nvSpPr>
        <p:spPr>
          <a:xfrm>
            <a:off x="1451579" y="2015732"/>
            <a:ext cx="9603275" cy="3613281"/>
          </a:xfrm>
        </p:spPr>
        <p:txBody>
          <a:bodyPr>
            <a:normAutofit/>
          </a:bodyPr>
          <a:lstStyle/>
          <a:p>
            <a:pPr algn="just">
              <a:spcBef>
                <a:spcPts val="0"/>
              </a:spcBef>
            </a:pPr>
            <a:r>
              <a:rPr lang="lt-LT" sz="2200" dirty="0">
                <a:solidFill>
                  <a:srgbClr val="0070C0"/>
                </a:solidFill>
                <a:latin typeface="Arial" panose="020B0604020202020204" pitchFamily="34" charset="0"/>
                <a:cs typeface="Arial" panose="020B0604020202020204" pitchFamily="34" charset="0"/>
              </a:rPr>
              <a:t>Įslaptintos informacijos rengėjo parengto ar įslaptintos informacijos gavėjo gauto įslaptinto dokumento išslaptinimas ir išslaptinimo pagrindas nurodomi įslaptintų dokumentų registre ir bylos vidaus apyraše (jeigu jis sudarytas), pavyzdžiui: „Išslaptinta, 2018-11-20 aktas Nr. A 12“ (įslaptintų dokumentų išslaptinimo aktas) arba „Išslaptinta, 2018-12-11 raštas Nr. R 12“ (kai įslaptintos informacijos rengėjas raštu informuoja apie priimtą sprendimą išslaptinti įslaptintą dokumentą).</a:t>
            </a:r>
          </a:p>
        </p:txBody>
      </p:sp>
    </p:spTree>
    <p:extLst>
      <p:ext uri="{BB962C8B-B14F-4D97-AF65-F5344CB8AC3E}">
        <p14:creationId xmlns:p14="http://schemas.microsoft.com/office/powerpoint/2010/main" val="116465684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370703D-BAF8-4502-953F-94B5AC2EB6DC}"/>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išslaptinimas</a:t>
            </a:r>
            <a:endParaRPr lang="lt-LT" dirty="0"/>
          </a:p>
        </p:txBody>
      </p:sp>
      <p:sp>
        <p:nvSpPr>
          <p:cNvPr id="3" name="Turinio vietos rezervavimo ženklas 2">
            <a:extLst>
              <a:ext uri="{FF2B5EF4-FFF2-40B4-BE49-F238E27FC236}">
                <a16:creationId xmlns:a16="http://schemas.microsoft.com/office/drawing/2014/main" id="{155CC27D-8520-47F8-AC13-B4EC98CB9566}"/>
              </a:ext>
            </a:extLst>
          </p:cNvPr>
          <p:cNvSpPr>
            <a:spLocks noGrp="1"/>
          </p:cNvSpPr>
          <p:nvPr>
            <p:ph idx="1"/>
          </p:nvPr>
        </p:nvSpPr>
        <p:spPr/>
        <p:txBody>
          <a:bodyPr>
            <a:normAutofit/>
          </a:bodyPr>
          <a:lstStyle/>
          <a:p>
            <a:pPr algn="just">
              <a:spcBef>
                <a:spcPts val="0"/>
              </a:spcBef>
            </a:pPr>
            <a:r>
              <a:rPr lang="lt-LT" sz="2600" dirty="0">
                <a:solidFill>
                  <a:srgbClr val="0070C0"/>
                </a:solidFill>
                <a:latin typeface="Arial" panose="020B0604020202020204" pitchFamily="34" charset="0"/>
                <a:cs typeface="Arial" panose="020B0604020202020204" pitchFamily="34" charset="0"/>
              </a:rPr>
              <a:t>Įslaptinto dokumento, žymimo slaptumo žyma „Riboto naudojimo“, išslaptinimo pagrindas pasibaigus nustatytam įslaptinimo terminui arba įslaptinto dokumento, pažymėto papildoma nuoroda IPSS, </a:t>
            </a:r>
            <a:r>
              <a:rPr lang="lt-LT" sz="26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rengėjui pranešus apie dokumento išslaptinimą</a:t>
            </a:r>
            <a:r>
              <a:rPr lang="lt-LT" sz="2600" dirty="0">
                <a:solidFill>
                  <a:srgbClr val="0070C0"/>
                </a:solidFill>
                <a:latin typeface="Arial" panose="020B0604020202020204" pitchFamily="34" charset="0"/>
                <a:cs typeface="Arial" panose="020B0604020202020204" pitchFamily="34" charset="0"/>
              </a:rPr>
              <a:t>, registre nurodomas taip: „Išslaptinta pasibaigus įslaptinimo terminui“.</a:t>
            </a:r>
            <a:endParaRPr lang="lt-LT" dirty="0">
              <a:solidFill>
                <a:srgbClr val="0070C0"/>
              </a:solidFill>
              <a:latin typeface="Arial" panose="020B0604020202020204" pitchFamily="34" charset="0"/>
              <a:cs typeface="Arial" panose="020B0604020202020204" pitchFamily="34" charset="0"/>
            </a:endParaRPr>
          </a:p>
          <a:p>
            <a:pPr marL="0" indent="0" algn="r">
              <a:buNone/>
            </a:pPr>
            <a:r>
              <a:rPr lang="lt-LT" sz="1600" dirty="0">
                <a:solidFill>
                  <a:srgbClr val="0070C0"/>
                </a:solidFill>
                <a:latin typeface="Arial" panose="020B0604020202020204" pitchFamily="34" charset="0"/>
                <a:cs typeface="Arial" panose="020B0604020202020204" pitchFamily="34" charset="0"/>
                <a:hlinkClick r:id="rId2" action="ppaction://hlinkfile"/>
              </a:rPr>
              <a:t>Užpildyto gautų įslaptintų dokumentų registro pvz.</a:t>
            </a:r>
            <a:endParaRPr lang="lt-LT" sz="1600" dirty="0">
              <a:solidFill>
                <a:srgbClr val="0070C0"/>
              </a:solidFill>
              <a:latin typeface="Arial" panose="020B0604020202020204" pitchFamily="34" charset="0"/>
              <a:cs typeface="Arial" panose="020B0604020202020204" pitchFamily="34" charset="0"/>
            </a:endParaRPr>
          </a:p>
          <a:p>
            <a:endParaRPr lang="lt-LT" dirty="0"/>
          </a:p>
        </p:txBody>
      </p:sp>
    </p:spTree>
    <p:extLst>
      <p:ext uri="{BB962C8B-B14F-4D97-AF65-F5344CB8AC3E}">
        <p14:creationId xmlns:p14="http://schemas.microsoft.com/office/powerpoint/2010/main" val="8787803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9E1DCB34-171D-43C0-B538-E2A56B4CE338}"/>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išslaptinimas</a:t>
            </a:r>
            <a:endParaRPr lang="lt-LT" dirty="0"/>
          </a:p>
        </p:txBody>
      </p:sp>
      <p:sp>
        <p:nvSpPr>
          <p:cNvPr id="3" name="Turinio vietos rezervavimo ženklas 2">
            <a:extLst>
              <a:ext uri="{FF2B5EF4-FFF2-40B4-BE49-F238E27FC236}">
                <a16:creationId xmlns:a16="http://schemas.microsoft.com/office/drawing/2014/main" id="{110BF37C-ECC3-4146-8F01-32853BE8E3AE}"/>
              </a:ext>
            </a:extLst>
          </p:cNvPr>
          <p:cNvSpPr>
            <a:spLocks noGrp="1"/>
          </p:cNvSpPr>
          <p:nvPr>
            <p:ph idx="1"/>
          </p:nvPr>
        </p:nvSpPr>
        <p:spPr/>
        <p:txBody>
          <a:bodyPr/>
          <a:lstStyle/>
          <a:p>
            <a:pPr algn="just">
              <a:spcBef>
                <a:spcPts val="0"/>
              </a:spcBef>
            </a:pPr>
            <a:r>
              <a:rPr lang="lt-LT" sz="2400" dirty="0">
                <a:solidFill>
                  <a:srgbClr val="0070C0"/>
                </a:solidFill>
                <a:latin typeface="Arial" panose="020B0604020202020204" pitchFamily="34" charset="0"/>
                <a:cs typeface="Arial" panose="020B0604020202020204" pitchFamily="34" charset="0"/>
              </a:rPr>
              <a:t>Kai išslaptinami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visi</a:t>
            </a:r>
            <a:r>
              <a:rPr lang="lt-LT" sz="2400" dirty="0">
                <a:solidFill>
                  <a:srgbClr val="0070C0"/>
                </a:solidFill>
                <a:latin typeface="Arial" panose="020B0604020202020204" pitchFamily="34" charset="0"/>
                <a:cs typeface="Arial" panose="020B0604020202020204" pitchFamily="34" charset="0"/>
              </a:rPr>
              <a:t> byloje esantys įslaptinti dokumentai, ant bylos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viršelio</a:t>
            </a:r>
            <a:r>
              <a:rPr lang="lt-LT" sz="2400" dirty="0">
                <a:solidFill>
                  <a:srgbClr val="0070C0"/>
                </a:solidFill>
                <a:latin typeface="Arial" panose="020B0604020202020204" pitchFamily="34" charset="0"/>
                <a:cs typeface="Arial" panose="020B0604020202020204" pitchFamily="34" charset="0"/>
              </a:rPr>
              <a:t> (aplanko), bylos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antraštiniame</a:t>
            </a:r>
            <a:r>
              <a:rPr lang="lt-LT" sz="2400" dirty="0">
                <a:solidFill>
                  <a:srgbClr val="0070C0"/>
                </a:solidFill>
                <a:latin typeface="Arial" panose="020B0604020202020204" pitchFamily="34" charset="0"/>
                <a:cs typeface="Arial" panose="020B0604020202020204" pitchFamily="34" charset="0"/>
              </a:rPr>
              <a:t> lape ir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užbaigtų bylų apskaitos žurnale</a:t>
            </a:r>
            <a:r>
              <a:rPr lang="lt-LT" sz="2400" dirty="0">
                <a:solidFill>
                  <a:srgbClr val="0070C0"/>
                </a:solidFill>
                <a:latin typeface="Arial" panose="020B0604020202020204" pitchFamily="34" charset="0"/>
                <a:cs typeface="Arial" panose="020B0604020202020204" pitchFamily="34" charset="0"/>
              </a:rPr>
              <a:t> slaptumo žymos perbraukiamos ir rašoma IŠSLAPTINTA (arba dedamas toks spaudas). </a:t>
            </a:r>
          </a:p>
          <a:p>
            <a:pPr marL="0" indent="0" algn="r">
              <a:buNone/>
            </a:pPr>
            <a:r>
              <a:rPr lang="lt-LT" sz="1600" dirty="0">
                <a:latin typeface="Arial" panose="020B0604020202020204" pitchFamily="34" charset="0"/>
                <a:cs typeface="Arial" panose="020B0604020202020204" pitchFamily="34" charset="0"/>
                <a:hlinkClick r:id="rId2" action="ppaction://hlinkfile"/>
              </a:rPr>
              <a:t>Užbaigtų bylų apskaitos žurnalo po išslaptinimo pvz.</a:t>
            </a:r>
            <a:endParaRPr lang="lt-LT" sz="1600" dirty="0">
              <a:latin typeface="Arial" panose="020B0604020202020204" pitchFamily="34" charset="0"/>
              <a:cs typeface="Arial" panose="020B0604020202020204" pitchFamily="34" charset="0"/>
            </a:endParaRPr>
          </a:p>
          <a:p>
            <a:endParaRPr lang="lt-LT" dirty="0"/>
          </a:p>
        </p:txBody>
      </p:sp>
    </p:spTree>
    <p:extLst>
      <p:ext uri="{BB962C8B-B14F-4D97-AF65-F5344CB8AC3E}">
        <p14:creationId xmlns:p14="http://schemas.microsoft.com/office/powerpoint/2010/main" val="145293516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2300423-3C6B-46DD-B7AA-BB7EA673CD19}"/>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išslaptinimas</a:t>
            </a:r>
            <a:endParaRPr lang="lt-LT" dirty="0"/>
          </a:p>
        </p:txBody>
      </p:sp>
      <p:sp>
        <p:nvSpPr>
          <p:cNvPr id="3" name="Turinio vietos rezervavimo ženklas 2">
            <a:extLst>
              <a:ext uri="{FF2B5EF4-FFF2-40B4-BE49-F238E27FC236}">
                <a16:creationId xmlns:a16="http://schemas.microsoft.com/office/drawing/2014/main" id="{E1C3A437-035B-4BE1-907E-79D90F0ECD28}"/>
              </a:ext>
            </a:extLst>
          </p:cNvPr>
          <p:cNvSpPr>
            <a:spLocks noGrp="1"/>
          </p:cNvSpPr>
          <p:nvPr>
            <p:ph idx="1"/>
          </p:nvPr>
        </p:nvSpPr>
        <p:spPr>
          <a:xfrm>
            <a:off x="1451579" y="1853754"/>
            <a:ext cx="10007782" cy="4320543"/>
          </a:xfrm>
        </p:spPr>
        <p:txBody>
          <a:bodyPr>
            <a:normAutofit fontScale="92500"/>
          </a:bodyPr>
          <a:lstStyle/>
          <a:p>
            <a:pPr algn="just">
              <a:lnSpc>
                <a:spcPct val="130000"/>
              </a:lnSpc>
              <a:spcBef>
                <a:spcPts val="0"/>
              </a:spcBef>
            </a:pPr>
            <a:r>
              <a:rPr lang="lt-LT" sz="2200" dirty="0">
                <a:solidFill>
                  <a:srgbClr val="0070C0"/>
                </a:solidFill>
                <a:latin typeface="Arial" panose="020B0604020202020204" pitchFamily="34" charset="0"/>
                <a:cs typeface="Arial" panose="020B0604020202020204" pitchFamily="34" charset="0"/>
              </a:rPr>
              <a:t>Išslaptinti dokumentai atsakingam už neįslaptintų bylų apskaitą padaliniui ar darbuotojui perduodami pagal Lietuvos vyriausiojo archyvaro nustatytus bendruosius dokumentų tvarkymo ir apskaitos reikalavimus.</a:t>
            </a:r>
          </a:p>
          <a:p>
            <a:pPr algn="just">
              <a:lnSpc>
                <a:spcPct val="130000"/>
              </a:lnSpc>
              <a:spcBef>
                <a:spcPts val="0"/>
              </a:spcBef>
            </a:pPr>
            <a:r>
              <a:rPr lang="lt-LT" sz="2200" dirty="0">
                <a:solidFill>
                  <a:srgbClr val="0070C0"/>
                </a:solidFill>
                <a:latin typeface="Arial" panose="020B0604020202020204" pitchFamily="34" charset="0"/>
                <a:cs typeface="Arial" panose="020B0604020202020204" pitchFamily="34" charset="0"/>
              </a:rPr>
              <a:t>Išslaptinti dokumentai dedami į atitinkamas neįslaptintas bylas. </a:t>
            </a:r>
          </a:p>
          <a:p>
            <a:pPr algn="just">
              <a:lnSpc>
                <a:spcPct val="130000"/>
              </a:lnSpc>
              <a:spcBef>
                <a:spcPts val="0"/>
              </a:spcBef>
            </a:pPr>
            <a:r>
              <a:rPr lang="lt-LT" sz="2200" dirty="0">
                <a:solidFill>
                  <a:srgbClr val="0070C0"/>
                </a:solidFill>
                <a:latin typeface="Arial" panose="020B0604020202020204" pitchFamily="34" charset="0"/>
                <a:cs typeface="Arial" panose="020B0604020202020204" pitchFamily="34" charset="0"/>
              </a:rPr>
              <a:t>Jeigu tų metų neįslaptintos bylos sutvarkytos ir įrašytos į bylų apskaitos dokumentus (apyrašus), iš išslaptintų dokumentų sudaromos bylos, užrašomos jų, buvusių įslaptintų bylų, iš kurių buvo išimti išslaptinti dokumentai, antraštės.</a:t>
            </a:r>
          </a:p>
          <a:p>
            <a:pPr algn="just">
              <a:lnSpc>
                <a:spcPct val="130000"/>
              </a:lnSpc>
              <a:spcBef>
                <a:spcPts val="0"/>
              </a:spcBef>
            </a:pPr>
            <a:r>
              <a:rPr lang="lt-LT" sz="2200" dirty="0">
                <a:solidFill>
                  <a:srgbClr val="0070C0"/>
                </a:solidFill>
                <a:latin typeface="Arial" panose="020B0604020202020204" pitchFamily="34" charset="0"/>
                <a:cs typeface="Arial" panose="020B0604020202020204" pitchFamily="34" charset="0"/>
              </a:rPr>
              <a:t>Iš išslaptintų dokumentų sudarytos bylos įrašomos į paslapčių subjekto bylų apskaitos dokumentus (apyrašus). </a:t>
            </a:r>
          </a:p>
          <a:p>
            <a:pPr marL="0" indent="0" algn="r">
              <a:buNone/>
            </a:pPr>
            <a:r>
              <a:rPr lang="lt-LT" sz="1700" dirty="0">
                <a:latin typeface="Arial" panose="020B0604020202020204" pitchFamily="34" charset="0"/>
                <a:cs typeface="Arial" panose="020B0604020202020204" pitchFamily="34" charset="0"/>
                <a:hlinkClick r:id="rId2" action="ppaction://hlinkfile"/>
              </a:rPr>
              <a:t>Išslaptintų įsakymų tvarkymas</a:t>
            </a:r>
            <a:endParaRPr lang="lt-LT" sz="1700" dirty="0">
              <a:latin typeface="Arial" panose="020B0604020202020204" pitchFamily="34" charset="0"/>
              <a:cs typeface="Arial" panose="020B0604020202020204" pitchFamily="34" charset="0"/>
            </a:endParaRPr>
          </a:p>
          <a:p>
            <a:endParaRPr lang="lt-LT" dirty="0"/>
          </a:p>
          <a:p>
            <a:endParaRPr lang="lt-LT" dirty="0"/>
          </a:p>
          <a:p>
            <a:endParaRPr lang="lt-LT" dirty="0"/>
          </a:p>
        </p:txBody>
      </p:sp>
    </p:spTree>
    <p:extLst>
      <p:ext uri="{BB962C8B-B14F-4D97-AF65-F5344CB8AC3E}">
        <p14:creationId xmlns:p14="http://schemas.microsoft.com/office/powerpoint/2010/main" val="15399225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957BBCD-F1E0-4FC4-A203-0BD4C2C67E47}"/>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naikinimas</a:t>
            </a:r>
            <a:br>
              <a:rPr lang="lt-LT" dirty="0"/>
            </a:br>
            <a:endParaRPr lang="lt-LT" dirty="0"/>
          </a:p>
        </p:txBody>
      </p:sp>
      <p:sp>
        <p:nvSpPr>
          <p:cNvPr id="3" name="Turinio vietos rezervavimo ženklas 2">
            <a:extLst>
              <a:ext uri="{FF2B5EF4-FFF2-40B4-BE49-F238E27FC236}">
                <a16:creationId xmlns:a16="http://schemas.microsoft.com/office/drawing/2014/main" id="{D0DC1E2A-9FB6-47C2-AE7C-2E469DD179C1}"/>
              </a:ext>
            </a:extLst>
          </p:cNvPr>
          <p:cNvSpPr>
            <a:spLocks noGrp="1"/>
          </p:cNvSpPr>
          <p:nvPr>
            <p:ph idx="1"/>
          </p:nvPr>
        </p:nvSpPr>
        <p:spPr>
          <a:xfrm>
            <a:off x="1451579" y="2015732"/>
            <a:ext cx="9603275" cy="3948840"/>
          </a:xfrm>
        </p:spPr>
        <p:txBody>
          <a:bodyPr>
            <a:normAutofit lnSpcReduction="10000"/>
          </a:bodyPr>
          <a:lstStyle/>
          <a:p>
            <a:pPr algn="just">
              <a:spcBef>
                <a:spcPts val="0"/>
              </a:spcBef>
            </a:pPr>
            <a:r>
              <a:rPr lang="lt-LT" sz="2200" dirty="0">
                <a:solidFill>
                  <a:srgbClr val="0070C0"/>
                </a:solidFill>
                <a:latin typeface="Arial" panose="020B0604020202020204" pitchFamily="34" charset="0"/>
                <a:cs typeface="Arial" panose="020B0604020202020204" pitchFamily="34" charset="0"/>
              </a:rPr>
              <a:t>Nereikalingos įslaptintų dokumentų, žymimų slaptumo žymomis „Visiškai slaptai“, „Slaptai“ ar „Konfidencialiai“, kopijos, nuorašai, išrašai, vertimai naikinami </a:t>
            </a:r>
            <a:r>
              <a:rPr lang="lt-LT" sz="22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neatsižvelgiant</a:t>
            </a:r>
            <a:r>
              <a:rPr lang="lt-LT" sz="2200" dirty="0">
                <a:solidFill>
                  <a:srgbClr val="0070C0"/>
                </a:solidFill>
                <a:latin typeface="Arial" panose="020B0604020202020204" pitchFamily="34" charset="0"/>
                <a:cs typeface="Arial" panose="020B0604020202020204" pitchFamily="34" charset="0"/>
              </a:rPr>
              <a:t> </a:t>
            </a:r>
            <a:r>
              <a:rPr lang="lt-LT" sz="2200" b="1" dirty="0">
                <a:solidFill>
                  <a:srgbClr val="0070C0"/>
                </a:solidFill>
                <a:latin typeface="Arial" panose="020B0604020202020204" pitchFamily="34" charset="0"/>
                <a:cs typeface="Arial" panose="020B0604020202020204" pitchFamily="34" charset="0"/>
              </a:rPr>
              <a:t>į įslaptintų dokumentų saugojimo terminus</a:t>
            </a:r>
            <a:r>
              <a:rPr lang="lt-LT" sz="2200" dirty="0">
                <a:solidFill>
                  <a:srgbClr val="0070C0"/>
                </a:solidFill>
                <a:latin typeface="Arial" panose="020B0604020202020204" pitchFamily="34" charset="0"/>
                <a:cs typeface="Arial" panose="020B0604020202020204" pitchFamily="34" charset="0"/>
              </a:rPr>
              <a:t>. </a:t>
            </a:r>
          </a:p>
          <a:p>
            <a:pPr algn="just">
              <a:spcBef>
                <a:spcPts val="0"/>
              </a:spcBef>
            </a:pPr>
            <a:r>
              <a:rPr lang="lt-LT" sz="2200" dirty="0">
                <a:solidFill>
                  <a:srgbClr val="0070C0"/>
                </a:solidFill>
                <a:latin typeface="Arial" panose="020B0604020202020204" pitchFamily="34" charset="0"/>
                <a:cs typeface="Arial" panose="020B0604020202020204" pitchFamily="34" charset="0"/>
              </a:rPr>
              <a:t>Atrinkus naikinti padaugintus įslaptintus dokumentus, žymimus slaptumo žymomis „Visiškai slaptai“ ar „Slaptai“, surašomas padaugintų įslaptintų dokumentų ir įslaptintų dokumentų nereikalingų (perteklinių) egzempliorių sunaikinimo aktas. </a:t>
            </a:r>
          </a:p>
          <a:p>
            <a:pPr algn="just">
              <a:spcBef>
                <a:spcPts val="0"/>
              </a:spcBef>
            </a:pPr>
            <a:r>
              <a:rPr lang="lt-LT" sz="22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Padaugintų įslaptintų dokumentų ir įslaptintų dokumentų nereikalingų (perteklinių) egzempliorių sunaikinimo aktas su valstybės archyvu nederinamas. </a:t>
            </a:r>
          </a:p>
        </p:txBody>
      </p:sp>
    </p:spTree>
    <p:extLst>
      <p:ext uri="{BB962C8B-B14F-4D97-AF65-F5344CB8AC3E}">
        <p14:creationId xmlns:p14="http://schemas.microsoft.com/office/powerpoint/2010/main" val="72810707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6C2E150-2611-4FD5-A003-CFB61062AED0}"/>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naikinimas</a:t>
            </a:r>
            <a:endParaRPr lang="lt-LT" dirty="0"/>
          </a:p>
        </p:txBody>
      </p:sp>
      <p:sp>
        <p:nvSpPr>
          <p:cNvPr id="3" name="Turinio vietos rezervavimo ženklas 2">
            <a:extLst>
              <a:ext uri="{FF2B5EF4-FFF2-40B4-BE49-F238E27FC236}">
                <a16:creationId xmlns:a16="http://schemas.microsoft.com/office/drawing/2014/main" id="{A3DCB558-79F2-454F-BB21-3046B3688A9D}"/>
              </a:ext>
            </a:extLst>
          </p:cNvPr>
          <p:cNvSpPr>
            <a:spLocks noGrp="1"/>
          </p:cNvSpPr>
          <p:nvPr>
            <p:ph idx="1"/>
          </p:nvPr>
        </p:nvSpPr>
        <p:spPr>
          <a:xfrm>
            <a:off x="1451579" y="2015732"/>
            <a:ext cx="9603275" cy="4037749"/>
          </a:xfrm>
        </p:spPr>
        <p:txBody>
          <a:bodyPr>
            <a:normAutofit/>
          </a:bodyPr>
          <a:lstStyle/>
          <a:p>
            <a:pPr algn="just">
              <a:spcBef>
                <a:spcPts val="0"/>
              </a:spcBef>
            </a:pPr>
            <a:r>
              <a:rPr lang="lt-LT" sz="2800" dirty="0">
                <a:solidFill>
                  <a:srgbClr val="0070C0"/>
                </a:solidFill>
                <a:latin typeface="Arial" panose="020B0604020202020204" pitchFamily="34" charset="0"/>
                <a:cs typeface="Arial" panose="020B0604020202020204" pitchFamily="34" charset="0"/>
              </a:rPr>
              <a:t>Įslaptinti dokumentai naikinami pasibaigus nustatytiems įslaptintų dokumentų saugojimo terminams, atlikus jų vertės ekspertizę. </a:t>
            </a:r>
          </a:p>
          <a:p>
            <a:pPr algn="just">
              <a:spcBef>
                <a:spcPts val="0"/>
              </a:spcBef>
            </a:pPr>
            <a:r>
              <a:rPr lang="lt-LT" sz="2800" dirty="0">
                <a:solidFill>
                  <a:srgbClr val="0070C0"/>
                </a:solidFill>
                <a:latin typeface="Arial" panose="020B0604020202020204" pitchFamily="34" charset="0"/>
                <a:cs typeface="Arial" panose="020B0604020202020204" pitchFamily="34" charset="0"/>
              </a:rPr>
              <a:t>Sprendimas naikinti įslaptintus dokumentus, kurių saugojimo terminas pasibaigęs, turi būti priimtas ne vėliau kaip per artimiausią įslaptintų dokumentų inventorizaciją.</a:t>
            </a:r>
          </a:p>
        </p:txBody>
      </p:sp>
    </p:spTree>
    <p:extLst>
      <p:ext uri="{BB962C8B-B14F-4D97-AF65-F5344CB8AC3E}">
        <p14:creationId xmlns:p14="http://schemas.microsoft.com/office/powerpoint/2010/main" val="1744401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300DC22-F017-4F47-8926-15A437738E2D}"/>
              </a:ext>
            </a:extLst>
          </p:cNvPr>
          <p:cNvSpPr>
            <a:spLocks noGrp="1"/>
          </p:cNvSpPr>
          <p:nvPr>
            <p:ph type="title"/>
          </p:nvPr>
        </p:nvSpPr>
        <p:spPr/>
        <p:txBody>
          <a:bodyPr>
            <a:noAutofit/>
          </a:bodyPr>
          <a:lstStyle/>
          <a:p>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VSD reikalavimai dėl įstaigos tesės aktų ir kitų dokumentų, reglamentuojančių įslaptintos informacijos administravimą ir apsaugą</a:t>
            </a:r>
            <a:endParaRPr lang="lt-LT" sz="2400" dirty="0"/>
          </a:p>
        </p:txBody>
      </p:sp>
      <p:sp>
        <p:nvSpPr>
          <p:cNvPr id="3" name="Turinio vietos rezervavimo ženklas 2">
            <a:extLst>
              <a:ext uri="{FF2B5EF4-FFF2-40B4-BE49-F238E27FC236}">
                <a16:creationId xmlns:a16="http://schemas.microsoft.com/office/drawing/2014/main" id="{60C77F97-542F-4A9A-96FF-10248B6682E0}"/>
              </a:ext>
            </a:extLst>
          </p:cNvPr>
          <p:cNvSpPr>
            <a:spLocks noGrp="1"/>
          </p:cNvSpPr>
          <p:nvPr>
            <p:ph idx="1"/>
          </p:nvPr>
        </p:nvSpPr>
        <p:spPr>
          <a:xfrm>
            <a:off x="1451579" y="2015732"/>
            <a:ext cx="9603275" cy="3848173"/>
          </a:xfrm>
        </p:spPr>
        <p:txBody>
          <a:bodyPr>
            <a:normAutofit fontScale="92500"/>
          </a:bodyPr>
          <a:lstStyle/>
          <a:p>
            <a:pPr algn="just">
              <a:lnSpc>
                <a:spcPct val="140000"/>
              </a:lnSpc>
              <a:spcBef>
                <a:spcPts val="0"/>
              </a:spcBef>
            </a:pPr>
            <a:r>
              <a:rPr lang="lt-LT" dirty="0">
                <a:solidFill>
                  <a:srgbClr val="0070C0"/>
                </a:solidFill>
                <a:latin typeface="Arial" panose="020B0604020202020204" pitchFamily="34" charset="0"/>
                <a:cs typeface="Arial" panose="020B0604020202020204" pitchFamily="34" charset="0"/>
              </a:rPr>
              <a:t>Asmenų, kuriems išduoti Leidimai, supažindinimo su teisės aktų, reglamentuojančių įslaptintos informacijos apsaugą, reikalavimais bei teisės aktais, </a:t>
            </a:r>
            <a:r>
              <a:rPr lang="lt-LT" sz="2100" dirty="0">
                <a:solidFill>
                  <a:srgbClr val="0070C0"/>
                </a:solidFill>
                <a:latin typeface="Arial" panose="020B0604020202020204" pitchFamily="34" charset="0"/>
                <a:cs typeface="Arial" panose="020B0604020202020204" pitchFamily="34" charset="0"/>
              </a:rPr>
              <a:t>nustatančiais </a:t>
            </a:r>
            <a:r>
              <a:rPr lang="lt-LT" dirty="0">
                <a:solidFill>
                  <a:srgbClr val="0070C0"/>
                </a:solidFill>
                <a:latin typeface="Arial" panose="020B0604020202020204" pitchFamily="34" charset="0"/>
                <a:cs typeface="Arial" panose="020B0604020202020204" pitchFamily="34" charset="0"/>
              </a:rPr>
              <a:t>atsakomybę už neteisėtą disponavimą įslaptinta informacija, tokios informacijos atskleidimą, praradimą, pagrobimą ar neteisėtą įgijimą, tvarkos aprašas.</a:t>
            </a:r>
          </a:p>
          <a:p>
            <a:pPr lvl="0" algn="just">
              <a:lnSpc>
                <a:spcPct val="140000"/>
              </a:lnSpc>
              <a:spcBef>
                <a:spcPts val="0"/>
              </a:spcBef>
            </a:pPr>
            <a:r>
              <a:rPr lang="lt-LT" dirty="0">
                <a:solidFill>
                  <a:srgbClr val="0070C0"/>
                </a:solidFill>
                <a:latin typeface="Arial" panose="020B0604020202020204" pitchFamily="34" charset="0"/>
                <a:cs typeface="Arial" panose="020B0604020202020204" pitchFamily="34" charset="0"/>
              </a:rPr>
              <a:t>Įslaptintos informacijos, žymimos slaptumo žyma „Riboto naudojimo“, patikrinimo periodiškumą nustatantis teisės aktas. </a:t>
            </a:r>
            <a:endParaRPr lang="lt-LT" sz="3600" dirty="0">
              <a:solidFill>
                <a:srgbClr val="0070C0"/>
              </a:solidFill>
              <a:latin typeface="Arial" panose="020B0604020202020204" pitchFamily="34" charset="0"/>
              <a:cs typeface="Arial" panose="020B0604020202020204" pitchFamily="34" charset="0"/>
            </a:endParaRPr>
          </a:p>
          <a:p>
            <a:pPr lvl="0" algn="just">
              <a:lnSpc>
                <a:spcPct val="140000"/>
              </a:lnSpc>
              <a:spcBef>
                <a:spcPts val="0"/>
              </a:spcBef>
            </a:pPr>
            <a:r>
              <a:rPr lang="lt-LT" dirty="0">
                <a:solidFill>
                  <a:srgbClr val="0070C0"/>
                </a:solidFill>
                <a:latin typeface="Arial" panose="020B0604020202020204" pitchFamily="34" charset="0"/>
                <a:cs typeface="Arial" panose="020B0604020202020204" pitchFamily="34" charset="0"/>
              </a:rPr>
              <a:t>Įslaptintos informacijos evakuacijos ar naikinimo karo ar nepaprastosios padėties atveju tvarkos aprašas.</a:t>
            </a:r>
            <a:endParaRPr lang="lt-LT" sz="3600" dirty="0">
              <a:solidFill>
                <a:srgbClr val="0070C0"/>
              </a:solidFill>
              <a:latin typeface="Arial" panose="020B0604020202020204" pitchFamily="34" charset="0"/>
              <a:cs typeface="Arial" panose="020B0604020202020204" pitchFamily="34" charset="0"/>
            </a:endParaRPr>
          </a:p>
          <a:p>
            <a:pPr lvl="0" algn="just">
              <a:lnSpc>
                <a:spcPct val="140000"/>
              </a:lnSpc>
              <a:spcBef>
                <a:spcPts val="0"/>
              </a:spcBef>
            </a:pPr>
            <a:r>
              <a:rPr lang="lt-LT" dirty="0">
                <a:solidFill>
                  <a:srgbClr val="0070C0"/>
                </a:solidFill>
                <a:latin typeface="Arial" panose="020B0604020202020204" pitchFamily="34" charset="0"/>
                <a:cs typeface="Arial" panose="020B0604020202020204" pitchFamily="34" charset="0"/>
              </a:rPr>
              <a:t>Patalpų suskirstymo į saugumo zonas teisės aktas. </a:t>
            </a:r>
            <a:endParaRPr lang="lt-LT" sz="3600" dirty="0">
              <a:solidFill>
                <a:srgbClr val="0070C0"/>
              </a:solidFill>
              <a:latin typeface="Arial" panose="020B0604020202020204" pitchFamily="34" charset="0"/>
              <a:cs typeface="Arial" panose="020B0604020202020204" pitchFamily="34" charset="0"/>
            </a:endParaRPr>
          </a:p>
          <a:p>
            <a:endParaRPr lang="lt-LT" dirty="0"/>
          </a:p>
        </p:txBody>
      </p:sp>
    </p:spTree>
    <p:extLst>
      <p:ext uri="{BB962C8B-B14F-4D97-AF65-F5344CB8AC3E}">
        <p14:creationId xmlns:p14="http://schemas.microsoft.com/office/powerpoint/2010/main" val="350482769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E8DF2CD-D342-4C4C-B308-CE9E9EF2AD81}"/>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naikinimas</a:t>
            </a:r>
            <a:endParaRPr lang="lt-LT" dirty="0"/>
          </a:p>
        </p:txBody>
      </p:sp>
      <p:sp>
        <p:nvSpPr>
          <p:cNvPr id="3" name="Turinio vietos rezervavimo ženklas 2">
            <a:extLst>
              <a:ext uri="{FF2B5EF4-FFF2-40B4-BE49-F238E27FC236}">
                <a16:creationId xmlns:a16="http://schemas.microsoft.com/office/drawing/2014/main" id="{CE4D91F4-9815-4F23-9993-2975CE0161EC}"/>
              </a:ext>
            </a:extLst>
          </p:cNvPr>
          <p:cNvSpPr>
            <a:spLocks noGrp="1"/>
          </p:cNvSpPr>
          <p:nvPr>
            <p:ph idx="1"/>
          </p:nvPr>
        </p:nvSpPr>
        <p:spPr/>
        <p:txBody>
          <a:bodyPr/>
          <a:lstStyle/>
          <a:p>
            <a:pPr algn="just">
              <a:spcBef>
                <a:spcPts val="0"/>
              </a:spcBef>
            </a:pPr>
            <a:r>
              <a:rPr lang="lt-LT" sz="2800" dirty="0">
                <a:solidFill>
                  <a:srgbClr val="0070C0"/>
                </a:solidFill>
                <a:latin typeface="Arial" panose="020B0604020202020204" pitchFamily="34" charset="0"/>
                <a:cs typeface="Arial" panose="020B0604020202020204" pitchFamily="34" charset="0"/>
              </a:rPr>
              <a:t>Kai iš įslaptintų bylų atrenkama naikinti </a:t>
            </a:r>
            <a:r>
              <a:rPr lang="lt-LT" sz="2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dalis</a:t>
            </a:r>
            <a:r>
              <a:rPr lang="lt-LT" sz="2800" dirty="0">
                <a:solidFill>
                  <a:srgbClr val="0070C0"/>
                </a:solidFill>
                <a:latin typeface="Arial" panose="020B0604020202020204" pitchFamily="34" charset="0"/>
                <a:cs typeface="Arial" panose="020B0604020202020204" pitchFamily="34" charset="0"/>
              </a:rPr>
              <a:t> įslaptintų dokumentų, o kiti paliekami toliau saugoti, </a:t>
            </a:r>
            <a:r>
              <a:rPr lang="lt-LT" sz="2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naikintini</a:t>
            </a:r>
            <a:r>
              <a:rPr lang="lt-LT" sz="2800" dirty="0">
                <a:solidFill>
                  <a:srgbClr val="0070C0"/>
                </a:solidFill>
                <a:latin typeface="Arial" panose="020B0604020202020204" pitchFamily="34" charset="0"/>
                <a:cs typeface="Arial" panose="020B0604020202020204" pitchFamily="34" charset="0"/>
              </a:rPr>
              <a:t> įslaptinti dokumentai iš bylos </a:t>
            </a:r>
            <a:r>
              <a:rPr lang="lt-LT" sz="2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išimami</a:t>
            </a:r>
            <a:r>
              <a:rPr lang="lt-LT" sz="2800" dirty="0">
                <a:solidFill>
                  <a:srgbClr val="0070C0"/>
                </a:solidFill>
                <a:latin typeface="Arial" panose="020B0604020202020204" pitchFamily="34" charset="0"/>
                <a:cs typeface="Arial" panose="020B0604020202020204" pitchFamily="34" charset="0"/>
              </a:rPr>
              <a:t>.</a:t>
            </a:r>
          </a:p>
          <a:p>
            <a:pPr algn="just">
              <a:spcBef>
                <a:spcPts val="0"/>
              </a:spcBef>
            </a:pPr>
            <a:r>
              <a:rPr lang="lt-LT" sz="2800" dirty="0">
                <a:solidFill>
                  <a:srgbClr val="0070C0"/>
                </a:solidFill>
                <a:latin typeface="Arial" panose="020B0604020202020204" pitchFamily="34" charset="0"/>
                <a:cs typeface="Arial" panose="020B0604020202020204" pitchFamily="34" charset="0"/>
              </a:rPr>
              <a:t>Atrinkus naikinti įslaptintus dokumentus, kurių saugojimo terminai pasibaigę, surašomas įslaptintų dokumentų sunaikinimo aktas.</a:t>
            </a:r>
          </a:p>
          <a:p>
            <a:endParaRPr lang="lt-LT" dirty="0"/>
          </a:p>
        </p:txBody>
      </p:sp>
    </p:spTree>
    <p:extLst>
      <p:ext uri="{BB962C8B-B14F-4D97-AF65-F5344CB8AC3E}">
        <p14:creationId xmlns:p14="http://schemas.microsoft.com/office/powerpoint/2010/main" val="315941024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721CA069-849E-41EC-AED0-F2FA8C6B3D2D}"/>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registrų naikinimas</a:t>
            </a:r>
            <a:endParaRPr lang="lt-LT" dirty="0"/>
          </a:p>
        </p:txBody>
      </p:sp>
      <p:sp>
        <p:nvSpPr>
          <p:cNvPr id="3" name="Turinio vietos rezervavimo ženklas 2">
            <a:extLst>
              <a:ext uri="{FF2B5EF4-FFF2-40B4-BE49-F238E27FC236}">
                <a16:creationId xmlns:a16="http://schemas.microsoft.com/office/drawing/2014/main" id="{1472EBC8-63DF-48C4-AAE5-1EFE099107CC}"/>
              </a:ext>
            </a:extLst>
          </p:cNvPr>
          <p:cNvSpPr>
            <a:spLocks noGrp="1"/>
          </p:cNvSpPr>
          <p:nvPr>
            <p:ph idx="1"/>
          </p:nvPr>
        </p:nvSpPr>
        <p:spPr>
          <a:xfrm>
            <a:off x="1451579" y="2015732"/>
            <a:ext cx="9603275" cy="3579725"/>
          </a:xfrm>
        </p:spPr>
        <p:txBody>
          <a:bodyPr>
            <a:normAutofit/>
          </a:bodyPr>
          <a:lstStyle/>
          <a:p>
            <a:pPr algn="just">
              <a:spcBef>
                <a:spcPts val="0"/>
              </a:spcBef>
            </a:pPr>
            <a:r>
              <a:rPr lang="lt-LT" sz="2400" dirty="0">
                <a:solidFill>
                  <a:srgbClr val="0070C0"/>
                </a:solidFill>
                <a:latin typeface="Arial" panose="020B0604020202020204" pitchFamily="34" charset="0"/>
                <a:cs typeface="Arial" panose="020B0604020202020204" pitchFamily="34" charset="0"/>
              </a:rPr>
              <a:t>Įslaptintų dokumentų registro saugojimo terminas skaičiuojamas nuo registro užbaigimo datos, t. y.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nuo paskutinio įrašo </a:t>
            </a:r>
            <a:r>
              <a:rPr lang="lt-LT" sz="2400" dirty="0">
                <a:solidFill>
                  <a:srgbClr val="0070C0"/>
                </a:solidFill>
                <a:latin typeface="Arial" panose="020B0604020202020204" pitchFamily="34" charset="0"/>
                <a:cs typeface="Arial" panose="020B0604020202020204" pitchFamily="34" charset="0"/>
              </a:rPr>
              <a:t>skiltyje „Dokumento, pagal kurį pakeista dokumento slaptumo žyma ar įslaptinimo terminas, dokumentas išslaptintas ar sunaikintas, nuoroda“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datos</a:t>
            </a:r>
            <a:r>
              <a:rPr lang="lt-LT" sz="2400" dirty="0">
                <a:solidFill>
                  <a:srgbClr val="0070C0"/>
                </a:solidFill>
                <a:latin typeface="Arial" panose="020B0604020202020204" pitchFamily="34" charset="0"/>
                <a:cs typeface="Arial" panose="020B0604020202020204" pitchFamily="34" charset="0"/>
              </a:rPr>
              <a:t> (metų).</a:t>
            </a:r>
          </a:p>
          <a:p>
            <a:pPr algn="just">
              <a:spcBef>
                <a:spcPts val="0"/>
              </a:spcBef>
            </a:pPr>
            <a:r>
              <a:rPr lang="lt-LT" sz="2400" dirty="0">
                <a:solidFill>
                  <a:srgbClr val="0070C0"/>
                </a:solidFill>
                <a:latin typeface="Arial" panose="020B0604020202020204" pitchFamily="34" charset="0"/>
                <a:cs typeface="Arial" panose="020B0604020202020204" pitchFamily="34" charset="0"/>
              </a:rPr>
              <a:t>Saugojimo terminas tokia tvarka skaičiuojamas nepriklausomai nuo to, ar patys registrai yra </a:t>
            </a:r>
            <a:r>
              <a:rPr lang="lt-LT" sz="2400" dirty="0">
                <a:solidFill>
                  <a:srgbClr val="FF0000"/>
                </a:solidFill>
                <a:latin typeface="Arial" panose="020B0604020202020204" pitchFamily="34" charset="0"/>
                <a:cs typeface="Arial" panose="020B0604020202020204" pitchFamily="34" charset="0"/>
              </a:rPr>
              <a:t>į</a:t>
            </a:r>
            <a:r>
              <a:rPr lang="lt-LT" sz="2400" dirty="0">
                <a:solidFill>
                  <a:srgbClr val="0070C0"/>
                </a:solidFill>
                <a:latin typeface="Arial" panose="020B0604020202020204" pitchFamily="34" charset="0"/>
                <a:cs typeface="Arial" panose="020B0604020202020204" pitchFamily="34" charset="0"/>
              </a:rPr>
              <a:t>slaptinti, </a:t>
            </a:r>
            <a:r>
              <a:rPr lang="lt-LT" sz="2400" dirty="0">
                <a:solidFill>
                  <a:srgbClr val="FF0000"/>
                </a:solidFill>
                <a:latin typeface="Arial" panose="020B0604020202020204" pitchFamily="34" charset="0"/>
                <a:cs typeface="Arial" panose="020B0604020202020204" pitchFamily="34" charset="0"/>
              </a:rPr>
              <a:t>neį</a:t>
            </a:r>
            <a:r>
              <a:rPr lang="lt-LT" sz="2400" dirty="0">
                <a:solidFill>
                  <a:srgbClr val="0070C0"/>
                </a:solidFill>
                <a:latin typeface="Arial" panose="020B0604020202020204" pitchFamily="34" charset="0"/>
                <a:cs typeface="Arial" panose="020B0604020202020204" pitchFamily="34" charset="0"/>
              </a:rPr>
              <a:t>slaptinti ar </a:t>
            </a:r>
            <a:r>
              <a:rPr lang="lt-LT" sz="2400" dirty="0">
                <a:solidFill>
                  <a:srgbClr val="FF0000"/>
                </a:solidFill>
                <a:latin typeface="Arial" panose="020B0604020202020204" pitchFamily="34" charset="0"/>
                <a:cs typeface="Arial" panose="020B0604020202020204" pitchFamily="34" charset="0"/>
              </a:rPr>
              <a:t>iš</a:t>
            </a:r>
            <a:r>
              <a:rPr lang="lt-LT" sz="2400" dirty="0">
                <a:solidFill>
                  <a:srgbClr val="0070C0"/>
                </a:solidFill>
                <a:latin typeface="Arial" panose="020B0604020202020204" pitchFamily="34" charset="0"/>
                <a:cs typeface="Arial" panose="020B0604020202020204" pitchFamily="34" charset="0"/>
              </a:rPr>
              <a:t>slaptinti.</a:t>
            </a:r>
          </a:p>
          <a:p>
            <a:pPr marL="0" indent="0" algn="r">
              <a:spcBef>
                <a:spcPts val="0"/>
              </a:spcBef>
              <a:buNone/>
            </a:pPr>
            <a:r>
              <a:rPr lang="lt-LT" sz="1600" dirty="0">
                <a:solidFill>
                  <a:srgbClr val="0070C0"/>
                </a:solidFill>
                <a:latin typeface="Arial" panose="020B0604020202020204" pitchFamily="34" charset="0"/>
                <a:cs typeface="Arial" panose="020B0604020202020204" pitchFamily="34" charset="0"/>
                <a:hlinkClick r:id="rId2" action="ppaction://hlinkfile"/>
              </a:rPr>
              <a:t>Gautų dokumentų registras su užpildyta skiltimi </a:t>
            </a:r>
            <a:endParaRPr lang="lt-LT" sz="1600" dirty="0">
              <a:solidFill>
                <a:srgbClr val="0070C0"/>
              </a:solidFill>
              <a:latin typeface="Arial" panose="020B0604020202020204" pitchFamily="34" charset="0"/>
              <a:cs typeface="Arial" panose="020B0604020202020204" pitchFamily="34" charset="0"/>
              <a:hlinkClick r:id="rId3" action="ppaction://hlinkfile"/>
            </a:endParaRPr>
          </a:p>
          <a:p>
            <a:pPr algn="r">
              <a:spcBef>
                <a:spcPts val="0"/>
              </a:spcBef>
            </a:pPr>
            <a:endParaRPr lang="lt-LT" sz="14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487011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5501E2D-8B96-47BC-B413-7C6B80C840C8}"/>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registrų naikinimas</a:t>
            </a:r>
            <a:endParaRPr lang="lt-LT" dirty="0"/>
          </a:p>
        </p:txBody>
      </p:sp>
      <p:sp>
        <p:nvSpPr>
          <p:cNvPr id="3" name="Turinio vietos rezervavimo ženklas 2">
            <a:extLst>
              <a:ext uri="{FF2B5EF4-FFF2-40B4-BE49-F238E27FC236}">
                <a16:creationId xmlns:a16="http://schemas.microsoft.com/office/drawing/2014/main" id="{312DCCBB-8AA7-41F6-AB03-2C57F8C454E1}"/>
              </a:ext>
            </a:extLst>
          </p:cNvPr>
          <p:cNvSpPr>
            <a:spLocks noGrp="1"/>
          </p:cNvSpPr>
          <p:nvPr>
            <p:ph idx="1"/>
          </p:nvPr>
        </p:nvSpPr>
        <p:spPr>
          <a:xfrm>
            <a:off x="1451579" y="2015732"/>
            <a:ext cx="9603275" cy="3450613"/>
          </a:xfrm>
        </p:spPr>
        <p:txBody>
          <a:bodyPr/>
          <a:lstStyle/>
          <a:p>
            <a:r>
              <a:rPr lang="lt-LT" sz="2400" dirty="0">
                <a:solidFill>
                  <a:srgbClr val="0070C0"/>
                </a:solidFill>
                <a:latin typeface="Arial" panose="020B0604020202020204" pitchFamily="34" charset="0"/>
                <a:cs typeface="Arial" panose="020B0604020202020204" pitchFamily="34" charset="0"/>
              </a:rPr>
              <a:t>Įslaptintų dokumentų registrai gali būti </a:t>
            </a:r>
            <a:r>
              <a:rPr lang="lt-LT" sz="24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a:t>
            </a:r>
            <a:r>
              <a:rPr lang="lt-LT" sz="2400" dirty="0">
                <a:solidFill>
                  <a:srgbClr val="0070C0"/>
                </a:solidFill>
                <a:latin typeface="Arial" panose="020B0604020202020204" pitchFamily="34" charset="0"/>
                <a:cs typeface="Arial" panose="020B0604020202020204" pitchFamily="34" charset="0"/>
              </a:rPr>
              <a:t>slaptinti:</a:t>
            </a:r>
          </a:p>
          <a:p>
            <a:endParaRPr lang="lt-LT" dirty="0"/>
          </a:p>
          <a:p>
            <a:endParaRPr lang="lt-LT" dirty="0"/>
          </a:p>
          <a:p>
            <a:endParaRPr lang="lt-LT" dirty="0"/>
          </a:p>
        </p:txBody>
      </p:sp>
      <p:graphicFrame>
        <p:nvGraphicFramePr>
          <p:cNvPr id="7" name="Lentelė 6">
            <a:extLst>
              <a:ext uri="{FF2B5EF4-FFF2-40B4-BE49-F238E27FC236}">
                <a16:creationId xmlns:a16="http://schemas.microsoft.com/office/drawing/2014/main" id="{C6F46584-9AE5-46E4-8679-108072B57BE2}"/>
              </a:ext>
            </a:extLst>
          </p:cNvPr>
          <p:cNvGraphicFramePr>
            <a:graphicFrameLocks noGrp="1"/>
          </p:cNvGraphicFramePr>
          <p:nvPr>
            <p:extLst>
              <p:ext uri="{D42A27DB-BD31-4B8C-83A1-F6EECF244321}">
                <p14:modId xmlns:p14="http://schemas.microsoft.com/office/powerpoint/2010/main" val="1113010006"/>
              </p:ext>
            </p:extLst>
          </p:nvPr>
        </p:nvGraphicFramePr>
        <p:xfrm>
          <a:off x="2014591" y="2751833"/>
          <a:ext cx="8477250" cy="2582229"/>
        </p:xfrm>
        <a:graphic>
          <a:graphicData uri="http://schemas.openxmlformats.org/drawingml/2006/table">
            <a:tbl>
              <a:tblPr firstRow="1" firstCol="1" bandRow="1"/>
              <a:tblGrid>
                <a:gridCol w="1098221">
                  <a:extLst>
                    <a:ext uri="{9D8B030D-6E8A-4147-A177-3AD203B41FA5}">
                      <a16:colId xmlns:a16="http://schemas.microsoft.com/office/drawing/2014/main" val="2883312809"/>
                    </a:ext>
                  </a:extLst>
                </a:gridCol>
                <a:gridCol w="2699846">
                  <a:extLst>
                    <a:ext uri="{9D8B030D-6E8A-4147-A177-3AD203B41FA5}">
                      <a16:colId xmlns:a16="http://schemas.microsoft.com/office/drawing/2014/main" val="3929545603"/>
                    </a:ext>
                  </a:extLst>
                </a:gridCol>
                <a:gridCol w="1619400">
                  <a:extLst>
                    <a:ext uri="{9D8B030D-6E8A-4147-A177-3AD203B41FA5}">
                      <a16:colId xmlns:a16="http://schemas.microsoft.com/office/drawing/2014/main" val="4224713467"/>
                    </a:ext>
                  </a:extLst>
                </a:gridCol>
                <a:gridCol w="1889829">
                  <a:extLst>
                    <a:ext uri="{9D8B030D-6E8A-4147-A177-3AD203B41FA5}">
                      <a16:colId xmlns:a16="http://schemas.microsoft.com/office/drawing/2014/main" val="309190282"/>
                    </a:ext>
                  </a:extLst>
                </a:gridCol>
                <a:gridCol w="1169954">
                  <a:extLst>
                    <a:ext uri="{9D8B030D-6E8A-4147-A177-3AD203B41FA5}">
                      <a16:colId xmlns:a16="http://schemas.microsoft.com/office/drawing/2014/main" val="2036767718"/>
                    </a:ext>
                  </a:extLst>
                </a:gridCol>
              </a:tblGrid>
              <a:tr h="0">
                <a:tc>
                  <a:txBody>
                    <a:bodyPr/>
                    <a:lstStyle/>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4.1RN</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Gautų įslaptintų teisės aktų registras </a:t>
                      </a:r>
                      <a:r>
                        <a:rPr lang="lt-LT"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Gt</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Riboto naudojimo</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m. užpildžius visas skiltis</a:t>
                      </a:r>
                      <a:endParaRPr lang="lt-LT"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r>
                        <a:rPr lang="lt-LT"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t-LT"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 8.8.</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39998585"/>
                  </a:ext>
                </a:extLst>
              </a:tr>
              <a:tr h="0">
                <a:tc>
                  <a:txBody>
                    <a:bodyPr/>
                    <a:lstStyle/>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4.2RN</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Gautų įslaptintų dokumentų registras </a:t>
                      </a:r>
                      <a:r>
                        <a:rPr lang="lt-LT"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Gs</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Riboto naudojimo</a:t>
                      </a:r>
                      <a:endParaRPr lang="lt-LT"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r>
                        <a:rPr lang="lt-LT" sz="180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endParaRPr lang="lt-LT"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m. užpildžius visas skiltis</a:t>
                      </a:r>
                      <a:endParaRPr lang="lt-LT"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 8.8.</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71020807"/>
                  </a:ext>
                </a:extLst>
              </a:tr>
              <a:tr h="0">
                <a:tc>
                  <a:txBody>
                    <a:bodyPr/>
                    <a:lstStyle/>
                    <a:p>
                      <a:pPr>
                        <a:lnSpc>
                          <a:spcPct val="107000"/>
                        </a:lnSpc>
                        <a:spcAft>
                          <a:spcPts val="0"/>
                        </a:spcAft>
                      </a:pPr>
                      <a:r>
                        <a:rPr lang="lt-LT"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4.3RN</a:t>
                      </a:r>
                      <a:endParaRPr lang="lt-LT"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r>
                        <a:rPr lang="lt-LT"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t-LT"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r>
                        <a:rPr lang="lt-LT"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t-LT"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Siunčiamų įslaptintų dokumentų registras Ss</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Riboto naudojimo</a:t>
                      </a:r>
                      <a:endParaRPr lang="lt-LT"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r>
                        <a:rPr lang="lt-LT" sz="180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endParaRPr lang="lt-LT"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m. užpildžius visas skiltis</a:t>
                      </a:r>
                      <a:endParaRPr lang="lt-LT"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 8.9.</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65642697"/>
                  </a:ext>
                </a:extLst>
              </a:tr>
            </a:tbl>
          </a:graphicData>
        </a:graphic>
      </p:graphicFrame>
    </p:spTree>
    <p:extLst>
      <p:ext uri="{BB962C8B-B14F-4D97-AF65-F5344CB8AC3E}">
        <p14:creationId xmlns:p14="http://schemas.microsoft.com/office/powerpoint/2010/main" val="331990033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5501E2D-8B96-47BC-B413-7C6B80C840C8}"/>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registrų naikinimas</a:t>
            </a:r>
            <a:endParaRPr lang="lt-LT" dirty="0"/>
          </a:p>
        </p:txBody>
      </p:sp>
      <p:sp>
        <p:nvSpPr>
          <p:cNvPr id="3" name="Turinio vietos rezervavimo ženklas 2">
            <a:extLst>
              <a:ext uri="{FF2B5EF4-FFF2-40B4-BE49-F238E27FC236}">
                <a16:creationId xmlns:a16="http://schemas.microsoft.com/office/drawing/2014/main" id="{312DCCBB-8AA7-41F6-AB03-2C57F8C454E1}"/>
              </a:ext>
            </a:extLst>
          </p:cNvPr>
          <p:cNvSpPr>
            <a:spLocks noGrp="1"/>
          </p:cNvSpPr>
          <p:nvPr>
            <p:ph idx="1"/>
          </p:nvPr>
        </p:nvSpPr>
        <p:spPr>
          <a:xfrm>
            <a:off x="1451579" y="2015732"/>
            <a:ext cx="9603275" cy="3450613"/>
          </a:xfrm>
        </p:spPr>
        <p:txBody>
          <a:bodyPr/>
          <a:lstStyle/>
          <a:p>
            <a:r>
              <a:rPr lang="lt-LT" sz="2400" dirty="0">
                <a:solidFill>
                  <a:srgbClr val="0070C0"/>
                </a:solidFill>
                <a:latin typeface="Arial" panose="020B0604020202020204" pitchFamily="34" charset="0"/>
                <a:cs typeface="Arial" panose="020B0604020202020204" pitchFamily="34" charset="0"/>
              </a:rPr>
              <a:t>Įslaptintų dokumentų registrai gali būti </a:t>
            </a:r>
            <a:r>
              <a:rPr lang="lt-LT" sz="24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neį</a:t>
            </a:r>
            <a:r>
              <a:rPr lang="lt-LT" sz="2400" dirty="0">
                <a:solidFill>
                  <a:srgbClr val="0070C0"/>
                </a:solidFill>
                <a:latin typeface="Arial" panose="020B0604020202020204" pitchFamily="34" charset="0"/>
                <a:cs typeface="Arial" panose="020B0604020202020204" pitchFamily="34" charset="0"/>
              </a:rPr>
              <a:t>slaptinti:</a:t>
            </a:r>
          </a:p>
          <a:p>
            <a:endParaRPr lang="lt-LT" dirty="0"/>
          </a:p>
          <a:p>
            <a:endParaRPr lang="lt-LT" dirty="0"/>
          </a:p>
          <a:p>
            <a:endParaRPr lang="lt-LT" dirty="0"/>
          </a:p>
        </p:txBody>
      </p:sp>
      <p:graphicFrame>
        <p:nvGraphicFramePr>
          <p:cNvPr id="7" name="Lentelė 6">
            <a:extLst>
              <a:ext uri="{FF2B5EF4-FFF2-40B4-BE49-F238E27FC236}">
                <a16:creationId xmlns:a16="http://schemas.microsoft.com/office/drawing/2014/main" id="{C6F46584-9AE5-46E4-8679-108072B57BE2}"/>
              </a:ext>
            </a:extLst>
          </p:cNvPr>
          <p:cNvGraphicFramePr>
            <a:graphicFrameLocks noGrp="1"/>
          </p:cNvGraphicFramePr>
          <p:nvPr>
            <p:extLst>
              <p:ext uri="{D42A27DB-BD31-4B8C-83A1-F6EECF244321}">
                <p14:modId xmlns:p14="http://schemas.microsoft.com/office/powerpoint/2010/main" val="3454467569"/>
              </p:ext>
            </p:extLst>
          </p:nvPr>
        </p:nvGraphicFramePr>
        <p:xfrm>
          <a:off x="2014591" y="2751833"/>
          <a:ext cx="8477250" cy="2582229"/>
        </p:xfrm>
        <a:graphic>
          <a:graphicData uri="http://schemas.openxmlformats.org/drawingml/2006/table">
            <a:tbl>
              <a:tblPr firstRow="1" firstCol="1" bandRow="1"/>
              <a:tblGrid>
                <a:gridCol w="1098221">
                  <a:extLst>
                    <a:ext uri="{9D8B030D-6E8A-4147-A177-3AD203B41FA5}">
                      <a16:colId xmlns:a16="http://schemas.microsoft.com/office/drawing/2014/main" val="2883312809"/>
                    </a:ext>
                  </a:extLst>
                </a:gridCol>
                <a:gridCol w="2699846">
                  <a:extLst>
                    <a:ext uri="{9D8B030D-6E8A-4147-A177-3AD203B41FA5}">
                      <a16:colId xmlns:a16="http://schemas.microsoft.com/office/drawing/2014/main" val="3929545603"/>
                    </a:ext>
                  </a:extLst>
                </a:gridCol>
                <a:gridCol w="1217316">
                  <a:extLst>
                    <a:ext uri="{9D8B030D-6E8A-4147-A177-3AD203B41FA5}">
                      <a16:colId xmlns:a16="http://schemas.microsoft.com/office/drawing/2014/main" val="4224713467"/>
                    </a:ext>
                  </a:extLst>
                </a:gridCol>
                <a:gridCol w="2291913">
                  <a:extLst>
                    <a:ext uri="{9D8B030D-6E8A-4147-A177-3AD203B41FA5}">
                      <a16:colId xmlns:a16="http://schemas.microsoft.com/office/drawing/2014/main" val="309190282"/>
                    </a:ext>
                  </a:extLst>
                </a:gridCol>
                <a:gridCol w="1169954">
                  <a:extLst>
                    <a:ext uri="{9D8B030D-6E8A-4147-A177-3AD203B41FA5}">
                      <a16:colId xmlns:a16="http://schemas.microsoft.com/office/drawing/2014/main" val="2036767718"/>
                    </a:ext>
                  </a:extLst>
                </a:gridCol>
              </a:tblGrid>
              <a:tr h="0">
                <a:tc>
                  <a:txBody>
                    <a:bodyPr/>
                    <a:lstStyle/>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4.1</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Gautų įslaptintų teisės aktų registras </a:t>
                      </a:r>
                      <a:r>
                        <a:rPr lang="lt-LT"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Gt</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m. užpildžius visas skiltis</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 8.8.</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39998585"/>
                  </a:ext>
                </a:extLst>
              </a:tr>
              <a:tr h="0">
                <a:tc>
                  <a:txBody>
                    <a:bodyPr/>
                    <a:lstStyle/>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4.2</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Gautų įslaptintų dokumentų registras </a:t>
                      </a:r>
                      <a:r>
                        <a:rPr lang="lt-LT"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Gs</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r>
                        <a:rPr lang="lt-LT" sz="1800"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m. užpildžius visas skiltis</a:t>
                      </a:r>
                      <a:endParaRPr lang="lt-LT"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 8.8.</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71020807"/>
                  </a:ext>
                </a:extLst>
              </a:tr>
              <a:tr h="0">
                <a:tc>
                  <a:txBody>
                    <a:bodyPr/>
                    <a:lstStyle/>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4.3</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Siunčiamų įslaptintų dokumentų registras Ss</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r>
                        <a:rPr lang="lt-LT" sz="1800"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m. užpildžius visas skiltis</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 8.9.</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65642697"/>
                  </a:ext>
                </a:extLst>
              </a:tr>
            </a:tbl>
          </a:graphicData>
        </a:graphic>
      </p:graphicFrame>
    </p:spTree>
    <p:extLst>
      <p:ext uri="{BB962C8B-B14F-4D97-AF65-F5344CB8AC3E}">
        <p14:creationId xmlns:p14="http://schemas.microsoft.com/office/powerpoint/2010/main" val="380270168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969BD92-D810-4E2D-A69B-C13D30E60CF2}"/>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registrų naikinimas</a:t>
            </a:r>
            <a:endParaRPr lang="lt-LT" dirty="0"/>
          </a:p>
        </p:txBody>
      </p:sp>
      <p:sp>
        <p:nvSpPr>
          <p:cNvPr id="3" name="Turinio vietos rezervavimo ženklas 2">
            <a:extLst>
              <a:ext uri="{FF2B5EF4-FFF2-40B4-BE49-F238E27FC236}">
                <a16:creationId xmlns:a16="http://schemas.microsoft.com/office/drawing/2014/main" id="{A5E5D091-BE59-49AB-A36E-1F760C92850E}"/>
              </a:ext>
            </a:extLst>
          </p:cNvPr>
          <p:cNvSpPr>
            <a:spLocks noGrp="1"/>
          </p:cNvSpPr>
          <p:nvPr>
            <p:ph idx="1"/>
          </p:nvPr>
        </p:nvSpPr>
        <p:spPr/>
        <p:txBody>
          <a:bodyPr/>
          <a:lstStyle/>
          <a:p>
            <a:pPr algn="just"/>
            <a:r>
              <a:rPr lang="lt-LT" sz="2400" dirty="0">
                <a:solidFill>
                  <a:srgbClr val="0070C0"/>
                </a:solidFill>
                <a:latin typeface="Arial" panose="020B0604020202020204" pitchFamily="34" charset="0"/>
                <a:cs typeface="Arial" panose="020B0604020202020204" pitchFamily="34" charset="0"/>
              </a:rPr>
              <a:t>Įslaptintų dokumentų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įslaptinti</a:t>
            </a:r>
            <a:r>
              <a:rPr lang="lt-LT" sz="2400" dirty="0">
                <a:solidFill>
                  <a:srgbClr val="0070C0"/>
                </a:solidFill>
                <a:latin typeface="Arial" panose="020B0604020202020204" pitchFamily="34" charset="0"/>
                <a:cs typeface="Arial" panose="020B0604020202020204" pitchFamily="34" charset="0"/>
              </a:rPr>
              <a:t> registrai naikinami pagal Įslaptintos informacijos administravimo tvarkos aprašą.</a:t>
            </a:r>
          </a:p>
          <a:p>
            <a:pPr algn="just"/>
            <a:r>
              <a:rPr lang="lt-LT" sz="2400" dirty="0">
                <a:solidFill>
                  <a:srgbClr val="0070C0"/>
                </a:solidFill>
                <a:latin typeface="Arial" panose="020B0604020202020204" pitchFamily="34" charset="0"/>
                <a:cs typeface="Arial" panose="020B0604020202020204" pitchFamily="34" charset="0"/>
              </a:rPr>
              <a:t>Sunaikinimo aktas gali būti:</a:t>
            </a:r>
          </a:p>
          <a:p>
            <a:pPr algn="just"/>
            <a:r>
              <a:rPr lang="lt-LT" sz="2400" dirty="0">
                <a:solidFill>
                  <a:srgbClr val="0070C0"/>
                </a:solidFill>
                <a:latin typeface="Arial" panose="020B0604020202020204" pitchFamily="34" charset="0"/>
                <a:cs typeface="Arial" panose="020B0604020202020204" pitchFamily="34" charset="0"/>
                <a:hlinkClick r:id="rId2" action="ppaction://hlinkfile"/>
              </a:rPr>
              <a:t>įslaptintas</a:t>
            </a:r>
            <a:endParaRPr lang="lt-LT" sz="2400" dirty="0">
              <a:solidFill>
                <a:srgbClr val="0070C0"/>
              </a:solidFill>
              <a:latin typeface="Arial" panose="020B0604020202020204" pitchFamily="34" charset="0"/>
              <a:cs typeface="Arial" panose="020B0604020202020204" pitchFamily="34" charset="0"/>
            </a:endParaRPr>
          </a:p>
          <a:p>
            <a:pPr algn="just"/>
            <a:r>
              <a:rPr lang="lt-LT" sz="2400" dirty="0">
                <a:solidFill>
                  <a:srgbClr val="0070C0"/>
                </a:solidFill>
                <a:latin typeface="Arial" panose="020B0604020202020204" pitchFamily="34" charset="0"/>
                <a:cs typeface="Arial" panose="020B0604020202020204" pitchFamily="34" charset="0"/>
                <a:hlinkClick r:id="rId3" action="ppaction://hlinkfile"/>
              </a:rPr>
              <a:t>neįslaptintas</a:t>
            </a:r>
            <a:endParaRPr lang="lt-LT" sz="24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034075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B873859-5134-461B-A23F-1E1224FCF9FB}"/>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registrų naikinimas</a:t>
            </a:r>
            <a:endParaRPr lang="lt-LT" dirty="0"/>
          </a:p>
        </p:txBody>
      </p:sp>
      <p:sp>
        <p:nvSpPr>
          <p:cNvPr id="3" name="Turinio vietos rezervavimo ženklas 2">
            <a:extLst>
              <a:ext uri="{FF2B5EF4-FFF2-40B4-BE49-F238E27FC236}">
                <a16:creationId xmlns:a16="http://schemas.microsoft.com/office/drawing/2014/main" id="{1C2FFB7E-AF84-40BE-9C8A-4C202E912227}"/>
              </a:ext>
            </a:extLst>
          </p:cNvPr>
          <p:cNvSpPr>
            <a:spLocks noGrp="1"/>
          </p:cNvSpPr>
          <p:nvPr>
            <p:ph idx="1"/>
          </p:nvPr>
        </p:nvSpPr>
        <p:spPr/>
        <p:txBody>
          <a:bodyPr/>
          <a:lstStyle/>
          <a:p>
            <a:pPr algn="just"/>
            <a:r>
              <a:rPr lang="lt-LT" sz="2400" dirty="0">
                <a:solidFill>
                  <a:srgbClr val="0070C0"/>
                </a:solidFill>
                <a:latin typeface="Arial" panose="020B0604020202020204" pitchFamily="34" charset="0"/>
                <a:cs typeface="Arial" panose="020B0604020202020204" pitchFamily="34" charset="0"/>
              </a:rPr>
              <a:t>Įslaptintų dokumentų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įslaptinti</a:t>
            </a:r>
            <a:r>
              <a:rPr lang="lt-LT" sz="2400" dirty="0">
                <a:solidFill>
                  <a:srgbClr val="0070C0"/>
                </a:solidFill>
                <a:latin typeface="Arial" panose="020B0604020202020204" pitchFamily="34" charset="0"/>
                <a:cs typeface="Arial" panose="020B0604020202020204" pitchFamily="34" charset="0"/>
              </a:rPr>
              <a:t> registrai gali būti naikinami po jų </a:t>
            </a:r>
            <a:r>
              <a:rPr lang="lt-LT" sz="2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išslaptinimo</a:t>
            </a:r>
            <a:r>
              <a:rPr lang="lt-LT" sz="2400" dirty="0">
                <a:solidFill>
                  <a:srgbClr val="0070C0"/>
                </a:solidFill>
                <a:latin typeface="Arial" panose="020B0604020202020204" pitchFamily="34" charset="0"/>
                <a:cs typeface="Arial" panose="020B0604020202020204" pitchFamily="34" charset="0"/>
              </a:rPr>
              <a:t>.</a:t>
            </a:r>
          </a:p>
          <a:p>
            <a:pPr algn="just"/>
            <a:r>
              <a:rPr lang="lt-LT" sz="24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Iš</a:t>
            </a:r>
            <a:r>
              <a:rPr lang="lt-LT" sz="2400" dirty="0">
                <a:solidFill>
                  <a:srgbClr val="0070C0"/>
                </a:solidFill>
                <a:latin typeface="Arial" panose="020B0604020202020204" pitchFamily="34" charset="0"/>
                <a:cs typeface="Arial" panose="020B0604020202020204" pitchFamily="34" charset="0"/>
              </a:rPr>
              <a:t>slaptinti įslaptintų dokumentų registrai naikinami pagal bendrus Dokumentų tvarkymo ir apskaitos taisyklių reikalavimus.</a:t>
            </a:r>
          </a:p>
          <a:p>
            <a:pPr algn="just"/>
            <a:r>
              <a:rPr lang="lt-LT" sz="2400" dirty="0">
                <a:solidFill>
                  <a:srgbClr val="0070C0"/>
                </a:solidFill>
                <a:latin typeface="Arial" panose="020B0604020202020204" pitchFamily="34" charset="0"/>
                <a:cs typeface="Arial" panose="020B0604020202020204" pitchFamily="34" charset="0"/>
              </a:rPr>
              <a:t>Naikinimo </a:t>
            </a:r>
            <a:r>
              <a:rPr lang="lt-LT" sz="2400" dirty="0">
                <a:solidFill>
                  <a:srgbClr val="0070C0"/>
                </a:solidFill>
                <a:latin typeface="Arial" panose="020B0604020202020204" pitchFamily="34" charset="0"/>
                <a:cs typeface="Arial" panose="020B0604020202020204" pitchFamily="34" charset="0"/>
                <a:hlinkClick r:id="rId2" action="ppaction://hlinkfile"/>
              </a:rPr>
              <a:t>aktas</a:t>
            </a:r>
            <a:r>
              <a:rPr lang="lt-LT" sz="2400" dirty="0">
                <a:solidFill>
                  <a:srgbClr val="0070C0"/>
                </a:solidFill>
                <a:latin typeface="Arial" panose="020B0604020202020204" pitchFamily="34" charset="0"/>
                <a:cs typeface="Arial" panose="020B0604020202020204" pitchFamily="34" charset="0"/>
              </a:rPr>
              <a:t> rengiamas, derinamas ir tvirtinamas EAIS priemonėmis.</a:t>
            </a:r>
          </a:p>
          <a:p>
            <a:endParaRPr lang="lt-LT" dirty="0"/>
          </a:p>
        </p:txBody>
      </p:sp>
    </p:spTree>
    <p:extLst>
      <p:ext uri="{BB962C8B-B14F-4D97-AF65-F5344CB8AC3E}">
        <p14:creationId xmlns:p14="http://schemas.microsoft.com/office/powerpoint/2010/main" val="150774170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1F60E34-C824-4671-B304-E523B138FD4D}"/>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registrų naikinimas</a:t>
            </a:r>
            <a:endParaRPr lang="lt-LT" dirty="0"/>
          </a:p>
        </p:txBody>
      </p:sp>
      <p:sp>
        <p:nvSpPr>
          <p:cNvPr id="3" name="Turinio vietos rezervavimo ženklas 2">
            <a:extLst>
              <a:ext uri="{FF2B5EF4-FFF2-40B4-BE49-F238E27FC236}">
                <a16:creationId xmlns:a16="http://schemas.microsoft.com/office/drawing/2014/main" id="{C5A61E88-E329-4C63-9419-CF7CEA5A35BA}"/>
              </a:ext>
            </a:extLst>
          </p:cNvPr>
          <p:cNvSpPr>
            <a:spLocks noGrp="1"/>
          </p:cNvSpPr>
          <p:nvPr>
            <p:ph idx="1"/>
          </p:nvPr>
        </p:nvSpPr>
        <p:spPr/>
        <p:txBody>
          <a:bodyPr/>
          <a:lstStyle/>
          <a:p>
            <a:pPr algn="just"/>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Neįslaptinti </a:t>
            </a:r>
            <a:r>
              <a:rPr lang="lt-LT" sz="2400" dirty="0">
                <a:solidFill>
                  <a:srgbClr val="0070C0"/>
                </a:solidFill>
                <a:latin typeface="Arial" panose="020B0604020202020204" pitchFamily="34" charset="0"/>
                <a:cs typeface="Arial" panose="020B0604020202020204" pitchFamily="34" charset="0"/>
              </a:rPr>
              <a:t>įslaptintų dokumentų registrai naikinami pagal bendrus Dokumentų tvarkymo ir apskaitos taisyklių reikalavimus.</a:t>
            </a:r>
          </a:p>
          <a:p>
            <a:pPr algn="just"/>
            <a:r>
              <a:rPr lang="lt-LT" sz="2400" dirty="0">
                <a:solidFill>
                  <a:srgbClr val="0070C0"/>
                </a:solidFill>
                <a:latin typeface="Arial" panose="020B0604020202020204" pitchFamily="34" charset="0"/>
                <a:cs typeface="Arial" panose="020B0604020202020204" pitchFamily="34" charset="0"/>
              </a:rPr>
              <a:t>Naikinimo </a:t>
            </a:r>
            <a:r>
              <a:rPr lang="lt-LT" sz="2400" dirty="0">
                <a:solidFill>
                  <a:srgbClr val="0070C0"/>
                </a:solidFill>
                <a:latin typeface="Arial" panose="020B0604020202020204" pitchFamily="34" charset="0"/>
                <a:cs typeface="Arial" panose="020B0604020202020204" pitchFamily="34" charset="0"/>
                <a:hlinkClick r:id="rId2" action="ppaction://hlinkfile"/>
              </a:rPr>
              <a:t>aktas</a:t>
            </a:r>
            <a:r>
              <a:rPr lang="lt-LT" sz="2400" dirty="0">
                <a:solidFill>
                  <a:srgbClr val="0070C0"/>
                </a:solidFill>
                <a:latin typeface="Arial" panose="020B0604020202020204" pitchFamily="34" charset="0"/>
                <a:cs typeface="Arial" panose="020B0604020202020204" pitchFamily="34" charset="0"/>
              </a:rPr>
              <a:t> rengiamas, derinamas ir tvirtinamas EAIS priemonėmis.</a:t>
            </a:r>
          </a:p>
          <a:p>
            <a:endParaRPr lang="lt-LT" dirty="0"/>
          </a:p>
        </p:txBody>
      </p:sp>
    </p:spTree>
    <p:extLst>
      <p:ext uri="{BB962C8B-B14F-4D97-AF65-F5344CB8AC3E}">
        <p14:creationId xmlns:p14="http://schemas.microsoft.com/office/powerpoint/2010/main" val="324189808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715DB43F-4EEC-4D8A-AD93-0580E55FFD0C}"/>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susirašinėjimo dokumentų naikinimas</a:t>
            </a:r>
            <a:endParaRPr lang="lt-LT" dirty="0"/>
          </a:p>
        </p:txBody>
      </p:sp>
      <p:sp>
        <p:nvSpPr>
          <p:cNvPr id="3" name="Turinio vietos rezervavimo ženklas 2">
            <a:extLst>
              <a:ext uri="{FF2B5EF4-FFF2-40B4-BE49-F238E27FC236}">
                <a16:creationId xmlns:a16="http://schemas.microsoft.com/office/drawing/2014/main" id="{BB4932B8-4229-4B05-B4E7-50164935F9AF}"/>
              </a:ext>
            </a:extLst>
          </p:cNvPr>
          <p:cNvSpPr>
            <a:spLocks noGrp="1"/>
          </p:cNvSpPr>
          <p:nvPr>
            <p:ph idx="1"/>
          </p:nvPr>
        </p:nvSpPr>
        <p:spPr>
          <a:xfrm>
            <a:off x="1451578" y="2015732"/>
            <a:ext cx="10133617" cy="3713949"/>
          </a:xfrm>
        </p:spPr>
        <p:txBody>
          <a:bodyPr>
            <a:normAutofit fontScale="92500" lnSpcReduction="20000"/>
          </a:bodyPr>
          <a:lstStyle/>
          <a:p>
            <a:pPr algn="just"/>
            <a:r>
              <a:rPr lang="lt-LT" sz="2400" dirty="0">
                <a:solidFill>
                  <a:srgbClr val="0070C0"/>
                </a:solidFill>
                <a:latin typeface="Arial" panose="020B0604020202020204" pitchFamily="34" charset="0"/>
                <a:cs typeface="Arial" panose="020B0604020202020204" pitchFamily="34" charset="0"/>
              </a:rPr>
              <a:t>Įslaptinti susirašinėjimo dokumentai</a:t>
            </a:r>
            <a:endParaRPr lang="lt-LT" dirty="0"/>
          </a:p>
          <a:p>
            <a:pPr marL="0" indent="0">
              <a:buNone/>
            </a:pPr>
            <a:endParaRPr lang="lt-LT" dirty="0">
              <a:solidFill>
                <a:srgbClr val="0070C0"/>
              </a:solidFill>
              <a:latin typeface="Arial" panose="020B0604020202020204" pitchFamily="34" charset="0"/>
              <a:cs typeface="Arial" panose="020B0604020202020204" pitchFamily="34" charset="0"/>
            </a:endParaRPr>
          </a:p>
          <a:p>
            <a:pPr marL="0" indent="0">
              <a:buNone/>
            </a:pPr>
            <a:endParaRPr lang="lt-LT" dirty="0">
              <a:solidFill>
                <a:srgbClr val="0070C0"/>
              </a:solidFill>
              <a:latin typeface="Arial" panose="020B0604020202020204" pitchFamily="34" charset="0"/>
              <a:cs typeface="Arial" panose="020B0604020202020204" pitchFamily="34" charset="0"/>
            </a:endParaRPr>
          </a:p>
          <a:p>
            <a:pPr marL="0" indent="0" algn="just">
              <a:buNone/>
            </a:pPr>
            <a:r>
              <a:rPr lang="lt-LT" sz="2400" dirty="0">
                <a:solidFill>
                  <a:srgbClr val="0070C0"/>
                </a:solidFill>
                <a:latin typeface="Arial" panose="020B0604020202020204" pitchFamily="34" charset="0"/>
                <a:cs typeface="Arial" panose="020B0604020202020204" pitchFamily="34" charset="0"/>
              </a:rPr>
              <a:t>  naikinami pagal Įslaptintos informacijos administravimo tvarkos aprašą.</a:t>
            </a:r>
          </a:p>
          <a:p>
            <a:r>
              <a:rPr lang="lt-LT" sz="2400" dirty="0">
                <a:solidFill>
                  <a:srgbClr val="0070C0"/>
                </a:solidFill>
                <a:latin typeface="Arial" panose="020B0604020202020204" pitchFamily="34" charset="0"/>
                <a:cs typeface="Arial" panose="020B0604020202020204" pitchFamily="34" charset="0"/>
              </a:rPr>
              <a:t>Į sunaikinimo aktą įrašomi atskiri dokumentai.</a:t>
            </a:r>
          </a:p>
          <a:p>
            <a:r>
              <a:rPr lang="lt-LT" sz="2400" dirty="0">
                <a:solidFill>
                  <a:srgbClr val="0070C0"/>
                </a:solidFill>
                <a:latin typeface="Arial" panose="020B0604020202020204" pitchFamily="34" charset="0"/>
                <a:cs typeface="Arial" panose="020B0604020202020204" pitchFamily="34" charset="0"/>
              </a:rPr>
              <a:t>Sunaikinimo aktas gali būti:</a:t>
            </a:r>
          </a:p>
          <a:p>
            <a:r>
              <a:rPr lang="lt-LT" sz="2400" dirty="0">
                <a:solidFill>
                  <a:srgbClr val="0070C0"/>
                </a:solidFill>
                <a:latin typeface="Arial" panose="020B0604020202020204" pitchFamily="34" charset="0"/>
                <a:cs typeface="Arial" panose="020B0604020202020204" pitchFamily="34" charset="0"/>
                <a:hlinkClick r:id="rId2" action="ppaction://hlinkfile"/>
              </a:rPr>
              <a:t>įslaptintas</a:t>
            </a:r>
            <a:endParaRPr lang="lt-LT" sz="2400" dirty="0">
              <a:solidFill>
                <a:srgbClr val="0070C0"/>
              </a:solidFill>
              <a:latin typeface="Arial" panose="020B0604020202020204" pitchFamily="34" charset="0"/>
              <a:cs typeface="Arial" panose="020B0604020202020204" pitchFamily="34" charset="0"/>
            </a:endParaRPr>
          </a:p>
          <a:p>
            <a:r>
              <a:rPr lang="lt-LT" sz="2400" dirty="0">
                <a:solidFill>
                  <a:srgbClr val="0070C0"/>
                </a:solidFill>
                <a:latin typeface="Arial" panose="020B0604020202020204" pitchFamily="34" charset="0"/>
                <a:cs typeface="Arial" panose="020B0604020202020204" pitchFamily="34" charset="0"/>
                <a:hlinkClick r:id="rId3" action="ppaction://hlinkfile"/>
              </a:rPr>
              <a:t>neįslaptintas</a:t>
            </a:r>
            <a:endParaRPr lang="lt-LT" sz="2400" dirty="0">
              <a:solidFill>
                <a:srgbClr val="0070C0"/>
              </a:solidFill>
              <a:latin typeface="Arial" panose="020B0604020202020204" pitchFamily="34" charset="0"/>
              <a:cs typeface="Arial" panose="020B0604020202020204" pitchFamily="34" charset="0"/>
            </a:endParaRPr>
          </a:p>
          <a:p>
            <a:endParaRPr lang="lt-LT" sz="2400" dirty="0">
              <a:solidFill>
                <a:srgbClr val="0070C0"/>
              </a:solidFill>
              <a:latin typeface="Arial" panose="020B0604020202020204" pitchFamily="34" charset="0"/>
              <a:cs typeface="Arial" panose="020B0604020202020204" pitchFamily="34" charset="0"/>
            </a:endParaRPr>
          </a:p>
        </p:txBody>
      </p:sp>
      <p:graphicFrame>
        <p:nvGraphicFramePr>
          <p:cNvPr id="7" name="Lentelė 6">
            <a:extLst>
              <a:ext uri="{FF2B5EF4-FFF2-40B4-BE49-F238E27FC236}">
                <a16:creationId xmlns:a16="http://schemas.microsoft.com/office/drawing/2014/main" id="{A198E10E-245B-454C-BFB6-1F9383ECC5D6}"/>
              </a:ext>
            </a:extLst>
          </p:cNvPr>
          <p:cNvGraphicFramePr>
            <a:graphicFrameLocks noGrp="1"/>
          </p:cNvGraphicFramePr>
          <p:nvPr>
            <p:extLst>
              <p:ext uri="{D42A27DB-BD31-4B8C-83A1-F6EECF244321}">
                <p14:modId xmlns:p14="http://schemas.microsoft.com/office/powerpoint/2010/main" val="3406313691"/>
              </p:ext>
            </p:extLst>
          </p:nvPr>
        </p:nvGraphicFramePr>
        <p:xfrm>
          <a:off x="1743075" y="2449588"/>
          <a:ext cx="9020174" cy="769493"/>
        </p:xfrm>
        <a:graphic>
          <a:graphicData uri="http://schemas.openxmlformats.org/drawingml/2006/table">
            <a:tbl>
              <a:tblPr firstRow="1" firstCol="1" bandRow="1"/>
              <a:tblGrid>
                <a:gridCol w="1411186">
                  <a:extLst>
                    <a:ext uri="{9D8B030D-6E8A-4147-A177-3AD203B41FA5}">
                      <a16:colId xmlns:a16="http://schemas.microsoft.com/office/drawing/2014/main" val="3453738840"/>
                    </a:ext>
                  </a:extLst>
                </a:gridCol>
                <a:gridCol w="2837898">
                  <a:extLst>
                    <a:ext uri="{9D8B030D-6E8A-4147-A177-3AD203B41FA5}">
                      <a16:colId xmlns:a16="http://schemas.microsoft.com/office/drawing/2014/main" val="2193842533"/>
                    </a:ext>
                  </a:extLst>
                </a:gridCol>
                <a:gridCol w="1935437">
                  <a:extLst>
                    <a:ext uri="{9D8B030D-6E8A-4147-A177-3AD203B41FA5}">
                      <a16:colId xmlns:a16="http://schemas.microsoft.com/office/drawing/2014/main" val="135326908"/>
                    </a:ext>
                  </a:extLst>
                </a:gridCol>
                <a:gridCol w="1157681">
                  <a:extLst>
                    <a:ext uri="{9D8B030D-6E8A-4147-A177-3AD203B41FA5}">
                      <a16:colId xmlns:a16="http://schemas.microsoft.com/office/drawing/2014/main" val="3788189850"/>
                    </a:ext>
                  </a:extLst>
                </a:gridCol>
                <a:gridCol w="1677972">
                  <a:extLst>
                    <a:ext uri="{9D8B030D-6E8A-4147-A177-3AD203B41FA5}">
                      <a16:colId xmlns:a16="http://schemas.microsoft.com/office/drawing/2014/main" val="3834178294"/>
                    </a:ext>
                  </a:extLst>
                </a:gridCol>
              </a:tblGrid>
              <a:tr h="637562">
                <a:tc>
                  <a:txBody>
                    <a:bodyPr/>
                    <a:lstStyle/>
                    <a:p>
                      <a:pPr algn="ctr">
                        <a:lnSpc>
                          <a:spcPct val="107000"/>
                        </a:lnSpc>
                        <a:spcAft>
                          <a:spcPts val="0"/>
                        </a:spcAft>
                      </a:pPr>
                      <a:r>
                        <a:rPr lang="lt-LT" sz="1800">
                          <a:effectLst/>
                          <a:latin typeface="Times New Roman" panose="02020603050405020304" pitchFamily="18" charset="0"/>
                          <a:ea typeface="Times New Roman" panose="02020603050405020304" pitchFamily="18" charset="0"/>
                          <a:cs typeface="Times New Roman" panose="02020603050405020304" pitchFamily="18" charset="0"/>
                        </a:rPr>
                        <a:t>1.1 RN</a:t>
                      </a:r>
                      <a:endParaRPr lang="lt-LT"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Susirašinėjimo su ...  ...  klausimais dokumentai</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Riboto naudojimo</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m. </a:t>
                      </a:r>
                      <a:endParaRPr lang="lt-LT"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lt-L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 5.21.</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60644764"/>
                  </a:ext>
                </a:extLst>
              </a:tr>
            </a:tbl>
          </a:graphicData>
        </a:graphic>
      </p:graphicFrame>
    </p:spTree>
    <p:extLst>
      <p:ext uri="{BB962C8B-B14F-4D97-AF65-F5344CB8AC3E}">
        <p14:creationId xmlns:p14="http://schemas.microsoft.com/office/powerpoint/2010/main" val="100809735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B9E3D43-EFE6-4E69-B8DB-2EA9EC02264C}"/>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susirašinėjimo dokumentų naikinimas</a:t>
            </a:r>
            <a:endParaRPr lang="lt-LT" dirty="0"/>
          </a:p>
        </p:txBody>
      </p:sp>
      <p:sp>
        <p:nvSpPr>
          <p:cNvPr id="3" name="Turinio vietos rezervavimo ženklas 2">
            <a:extLst>
              <a:ext uri="{FF2B5EF4-FFF2-40B4-BE49-F238E27FC236}">
                <a16:creationId xmlns:a16="http://schemas.microsoft.com/office/drawing/2014/main" id="{86379C4C-D14F-4FE3-B88E-B03BFEDFE5FF}"/>
              </a:ext>
            </a:extLst>
          </p:cNvPr>
          <p:cNvSpPr>
            <a:spLocks noGrp="1"/>
          </p:cNvSpPr>
          <p:nvPr>
            <p:ph idx="1"/>
          </p:nvPr>
        </p:nvSpPr>
        <p:spPr>
          <a:xfrm>
            <a:off x="1451579" y="2015732"/>
            <a:ext cx="9603275" cy="3638448"/>
          </a:xfrm>
        </p:spPr>
        <p:txBody>
          <a:bodyPr>
            <a:normAutofit/>
          </a:bodyPr>
          <a:lstStyle/>
          <a:p>
            <a:pPr algn="just"/>
            <a:r>
              <a:rPr lang="lt-LT" sz="2600" dirty="0">
                <a:solidFill>
                  <a:srgbClr val="0070C0"/>
                </a:solidFill>
                <a:latin typeface="Arial" panose="020B0604020202020204" pitchFamily="34" charset="0"/>
                <a:cs typeface="Arial" panose="020B0604020202020204" pitchFamily="34" charset="0"/>
              </a:rPr>
              <a:t>Įslaptinti susirašinėjimo dokumentai</a:t>
            </a:r>
            <a:r>
              <a:rPr lang="lt-LT" sz="2600" dirty="0">
                <a:latin typeface="Arial" panose="020B0604020202020204" pitchFamily="34" charset="0"/>
                <a:cs typeface="Arial" panose="020B0604020202020204" pitchFamily="34" charset="0"/>
              </a:rPr>
              <a:t> </a:t>
            </a:r>
            <a:r>
              <a:rPr lang="lt-LT" sz="2600" dirty="0">
                <a:solidFill>
                  <a:srgbClr val="0070C0"/>
                </a:solidFill>
                <a:latin typeface="Arial" panose="020B0604020202020204" pitchFamily="34" charset="0"/>
                <a:cs typeface="Arial" panose="020B0604020202020204" pitchFamily="34" charset="0"/>
              </a:rPr>
              <a:t>gali būti naikinami po jų </a:t>
            </a:r>
            <a:r>
              <a:rPr lang="lt-LT" sz="26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išslaptinimo</a:t>
            </a:r>
            <a:r>
              <a:rPr lang="lt-LT" sz="2600" dirty="0">
                <a:solidFill>
                  <a:srgbClr val="0070C0"/>
                </a:solidFill>
                <a:latin typeface="Arial" panose="020B0604020202020204" pitchFamily="34" charset="0"/>
                <a:cs typeface="Arial" panose="020B0604020202020204" pitchFamily="34" charset="0"/>
              </a:rPr>
              <a:t>.</a:t>
            </a:r>
          </a:p>
          <a:p>
            <a:pPr algn="just"/>
            <a:r>
              <a:rPr lang="lt-LT" sz="26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Iš</a:t>
            </a:r>
            <a:r>
              <a:rPr lang="lt-LT" sz="2600" dirty="0">
                <a:solidFill>
                  <a:srgbClr val="0070C0"/>
                </a:solidFill>
                <a:latin typeface="Arial" panose="020B0604020202020204" pitchFamily="34" charset="0"/>
                <a:cs typeface="Arial" panose="020B0604020202020204" pitchFamily="34" charset="0"/>
              </a:rPr>
              <a:t>slaptinti susirašinėjimo dokumentai</a:t>
            </a:r>
            <a:r>
              <a:rPr lang="lt-LT" sz="2600" dirty="0">
                <a:latin typeface="Arial" panose="020B0604020202020204" pitchFamily="34" charset="0"/>
                <a:cs typeface="Arial" panose="020B0604020202020204" pitchFamily="34" charset="0"/>
              </a:rPr>
              <a:t> </a:t>
            </a:r>
            <a:r>
              <a:rPr lang="lt-LT" sz="2600" dirty="0">
                <a:solidFill>
                  <a:srgbClr val="0070C0"/>
                </a:solidFill>
                <a:latin typeface="Arial" panose="020B0604020202020204" pitchFamily="34" charset="0"/>
                <a:cs typeface="Arial" panose="020B0604020202020204" pitchFamily="34" charset="0"/>
              </a:rPr>
              <a:t>naikinami pagal bendrus Dokumentų tvarkymo ir apskaitos taisyklių reikalavimus.</a:t>
            </a:r>
          </a:p>
          <a:p>
            <a:pPr algn="just"/>
            <a:r>
              <a:rPr lang="lt-LT" sz="2600" dirty="0">
                <a:solidFill>
                  <a:srgbClr val="0070C0"/>
                </a:solidFill>
                <a:latin typeface="Arial" panose="020B0604020202020204" pitchFamily="34" charset="0"/>
                <a:cs typeface="Arial" panose="020B0604020202020204" pitchFamily="34" charset="0"/>
              </a:rPr>
              <a:t>Į naikinimo aktą išslaptinti susirašinėjimo dokumentai gali būti įrašomi </a:t>
            </a:r>
            <a:r>
              <a:rPr lang="lt-LT" sz="26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bylomis.</a:t>
            </a:r>
          </a:p>
          <a:p>
            <a:pPr marL="0" indent="0" algn="just">
              <a:buNone/>
            </a:pPr>
            <a:endParaRPr lang="lt-LT" sz="2600" dirty="0">
              <a:solidFill>
                <a:srgbClr val="0070C0"/>
              </a:solidFill>
              <a:latin typeface="Arial" panose="020B0604020202020204" pitchFamily="34" charset="0"/>
              <a:cs typeface="Arial" panose="020B0604020202020204" pitchFamily="34" charset="0"/>
            </a:endParaRPr>
          </a:p>
          <a:p>
            <a:endParaRPr lang="lt-LT" dirty="0"/>
          </a:p>
        </p:txBody>
      </p:sp>
    </p:spTree>
    <p:extLst>
      <p:ext uri="{BB962C8B-B14F-4D97-AF65-F5344CB8AC3E}">
        <p14:creationId xmlns:p14="http://schemas.microsoft.com/office/powerpoint/2010/main" val="355772424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B97E9D0-DE63-4DF2-BA07-3D351B0A75C3}"/>
              </a:ext>
            </a:extLst>
          </p:cNvPr>
          <p:cNvSpPr>
            <a:spLocks noGrp="1"/>
          </p:cNvSpPr>
          <p:nvPr>
            <p:ph type="title"/>
          </p:nvPr>
        </p:nvSpPr>
        <p:spPr>
          <a:xfrm>
            <a:off x="1451579" y="804519"/>
            <a:ext cx="9603275" cy="1049235"/>
          </a:xfrm>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susirašinėjimo dokumentų naikinimas</a:t>
            </a:r>
            <a:endParaRPr lang="lt-LT" dirty="0"/>
          </a:p>
        </p:txBody>
      </p:sp>
      <p:sp>
        <p:nvSpPr>
          <p:cNvPr id="3" name="Turinio vietos rezervavimo ženklas 2">
            <a:extLst>
              <a:ext uri="{FF2B5EF4-FFF2-40B4-BE49-F238E27FC236}">
                <a16:creationId xmlns:a16="http://schemas.microsoft.com/office/drawing/2014/main" id="{BFB723A7-3837-4E65-8E52-14A8A00754EC}"/>
              </a:ext>
            </a:extLst>
          </p:cNvPr>
          <p:cNvSpPr>
            <a:spLocks noGrp="1"/>
          </p:cNvSpPr>
          <p:nvPr>
            <p:ph idx="1"/>
          </p:nvPr>
        </p:nvSpPr>
        <p:spPr>
          <a:xfrm>
            <a:off x="1451579" y="2015732"/>
            <a:ext cx="9603275" cy="3450613"/>
          </a:xfrm>
        </p:spPr>
        <p:txBody>
          <a:bodyPr/>
          <a:lstStyle/>
          <a:p>
            <a:pPr algn="just"/>
            <a:r>
              <a:rPr lang="lt-LT" dirty="0">
                <a:solidFill>
                  <a:srgbClr val="0070C0"/>
                </a:solidFill>
                <a:latin typeface="Arial" panose="020B0604020202020204" pitchFamily="34" charset="0"/>
                <a:cs typeface="Arial" panose="020B0604020202020204" pitchFamily="34" charset="0"/>
              </a:rPr>
              <a:t>Naikinimo aktas rengiamas, derinamas ir tvirtinamas EAIS priemonėmis.</a:t>
            </a:r>
          </a:p>
          <a:p>
            <a:pPr algn="just"/>
            <a:endParaRPr lang="lt-LT" dirty="0">
              <a:solidFill>
                <a:srgbClr val="0070C0"/>
              </a:solidFill>
              <a:latin typeface="Arial" panose="020B0604020202020204" pitchFamily="34" charset="0"/>
              <a:cs typeface="Arial" panose="020B0604020202020204" pitchFamily="34" charset="0"/>
            </a:endParaRPr>
          </a:p>
          <a:p>
            <a:pPr marL="0" indent="0" algn="just">
              <a:buNone/>
            </a:pPr>
            <a:endParaRPr lang="lt-LT" dirty="0">
              <a:solidFill>
                <a:srgbClr val="0070C0"/>
              </a:solidFill>
              <a:latin typeface="Arial" panose="020B0604020202020204" pitchFamily="34" charset="0"/>
              <a:cs typeface="Arial" panose="020B0604020202020204" pitchFamily="34" charset="0"/>
            </a:endParaRPr>
          </a:p>
          <a:p>
            <a:endParaRPr lang="lt-LT" dirty="0"/>
          </a:p>
        </p:txBody>
      </p:sp>
      <p:pic>
        <p:nvPicPr>
          <p:cNvPr id="6" name="Paveikslėlis 5">
            <a:extLst>
              <a:ext uri="{FF2B5EF4-FFF2-40B4-BE49-F238E27FC236}">
                <a16:creationId xmlns:a16="http://schemas.microsoft.com/office/drawing/2014/main" id="{A43904B1-9875-48D5-8620-999EEB37D3C9}"/>
              </a:ext>
            </a:extLst>
          </p:cNvPr>
          <p:cNvPicPr>
            <a:picLocks noChangeAspect="1"/>
          </p:cNvPicPr>
          <p:nvPr/>
        </p:nvPicPr>
        <p:blipFill>
          <a:blip r:embed="rId2"/>
          <a:stretch>
            <a:fillRect/>
          </a:stretch>
        </p:blipFill>
        <p:spPr>
          <a:xfrm>
            <a:off x="1649448" y="2600586"/>
            <a:ext cx="8893103" cy="3450613"/>
          </a:xfrm>
          <a:prstGeom prst="rect">
            <a:avLst/>
          </a:prstGeom>
        </p:spPr>
      </p:pic>
    </p:spTree>
    <p:extLst>
      <p:ext uri="{BB962C8B-B14F-4D97-AF65-F5344CB8AC3E}">
        <p14:creationId xmlns:p14="http://schemas.microsoft.com/office/powerpoint/2010/main" val="3416245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628EE6D-0864-4322-9F4F-ABECAC0EE0EA}"/>
              </a:ext>
            </a:extLst>
          </p:cNvPr>
          <p:cNvSpPr>
            <a:spLocks noGrp="1"/>
          </p:cNvSpPr>
          <p:nvPr>
            <p:ph type="title"/>
          </p:nvPr>
        </p:nvSpPr>
        <p:spPr/>
        <p:txBody>
          <a:bodyPr>
            <a:noAutofit/>
          </a:bodyPr>
          <a:lstStyle/>
          <a:p>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VSD reikalavimai dėl įstaigos tesės aktų ir kitų dokumentų, reglamentuojančių įslaptintos informacijos administravimą ir apsaugą</a:t>
            </a:r>
            <a:endParaRPr lang="lt-LT" sz="2400" dirty="0"/>
          </a:p>
        </p:txBody>
      </p:sp>
      <p:sp>
        <p:nvSpPr>
          <p:cNvPr id="3" name="Turinio vietos rezervavimo ženklas 2">
            <a:extLst>
              <a:ext uri="{FF2B5EF4-FFF2-40B4-BE49-F238E27FC236}">
                <a16:creationId xmlns:a16="http://schemas.microsoft.com/office/drawing/2014/main" id="{94F86BE1-E5B1-4C13-831F-939022EE3EE4}"/>
              </a:ext>
            </a:extLst>
          </p:cNvPr>
          <p:cNvSpPr>
            <a:spLocks noGrp="1"/>
          </p:cNvSpPr>
          <p:nvPr>
            <p:ph idx="1"/>
          </p:nvPr>
        </p:nvSpPr>
        <p:spPr/>
        <p:txBody>
          <a:bodyPr/>
          <a:lstStyle/>
          <a:p>
            <a:pPr lvl="0" algn="just">
              <a:lnSpc>
                <a:spcPct val="140000"/>
              </a:lnSpc>
              <a:spcBef>
                <a:spcPts val="0"/>
              </a:spcBef>
            </a:pPr>
            <a:r>
              <a:rPr lang="lt-LT" dirty="0">
                <a:solidFill>
                  <a:srgbClr val="0070C0"/>
                </a:solidFill>
                <a:latin typeface="Arial" panose="020B0604020202020204" pitchFamily="34" charset="0"/>
                <a:cs typeface="Arial" panose="020B0604020202020204" pitchFamily="34" charset="0"/>
              </a:rPr>
              <a:t>Vidaus tvarkos taisyklės ar kiti teisės aktai, kuriuose būtų nurodoma:</a:t>
            </a:r>
            <a:endParaRPr lang="lt-LT" sz="3600" dirty="0">
              <a:solidFill>
                <a:srgbClr val="0070C0"/>
              </a:solidFill>
              <a:latin typeface="Arial" panose="020B0604020202020204" pitchFamily="34" charset="0"/>
              <a:cs typeface="Arial" panose="020B0604020202020204" pitchFamily="34" charset="0"/>
            </a:endParaRPr>
          </a:p>
          <a:p>
            <a:pPr lvl="1" algn="just">
              <a:lnSpc>
                <a:spcPct val="140000"/>
              </a:lnSpc>
              <a:spcBef>
                <a:spcPts val="0"/>
              </a:spcBef>
            </a:pPr>
            <a:r>
              <a:rPr lang="lt-LT" dirty="0">
                <a:solidFill>
                  <a:srgbClr val="0070C0"/>
                </a:solidFill>
                <a:latin typeface="Arial" panose="020B0604020202020204" pitchFamily="34" charset="0"/>
                <a:cs typeface="Arial" panose="020B0604020202020204" pitchFamily="34" charset="0"/>
              </a:rPr>
              <a:t>Patekimo į pastatą ar atskiras jo patalpas, saugumo zonas tvarka;</a:t>
            </a:r>
            <a:endParaRPr lang="lt-LT" sz="3200" dirty="0">
              <a:solidFill>
                <a:srgbClr val="0070C0"/>
              </a:solidFill>
              <a:latin typeface="Arial" panose="020B0604020202020204" pitchFamily="34" charset="0"/>
              <a:cs typeface="Arial" panose="020B0604020202020204" pitchFamily="34" charset="0"/>
            </a:endParaRPr>
          </a:p>
          <a:p>
            <a:pPr lvl="1" algn="just">
              <a:lnSpc>
                <a:spcPct val="140000"/>
              </a:lnSpc>
              <a:spcBef>
                <a:spcPts val="0"/>
              </a:spcBef>
            </a:pPr>
            <a:r>
              <a:rPr lang="lt-LT" dirty="0">
                <a:solidFill>
                  <a:srgbClr val="0070C0"/>
                </a:solidFill>
                <a:latin typeface="Arial" panose="020B0604020202020204" pitchFamily="34" charset="0"/>
                <a:cs typeface="Arial" panose="020B0604020202020204" pitchFamily="34" charset="0"/>
              </a:rPr>
              <a:t>Signalizacijos įjungimo išjungimo tvarka (ar perduodamas dubliuojantis signalas, su kuo sudaryta apsaugos sutartis);</a:t>
            </a:r>
            <a:endParaRPr lang="lt-LT" sz="3200" dirty="0">
              <a:solidFill>
                <a:srgbClr val="0070C0"/>
              </a:solidFill>
              <a:latin typeface="Arial" panose="020B0604020202020204" pitchFamily="34" charset="0"/>
              <a:cs typeface="Arial" panose="020B0604020202020204" pitchFamily="34" charset="0"/>
            </a:endParaRPr>
          </a:p>
          <a:p>
            <a:pPr lvl="1" algn="just">
              <a:lnSpc>
                <a:spcPct val="140000"/>
              </a:lnSpc>
              <a:spcBef>
                <a:spcPts val="0"/>
              </a:spcBef>
            </a:pPr>
            <a:r>
              <a:rPr lang="lt-LT" dirty="0">
                <a:solidFill>
                  <a:srgbClr val="0070C0"/>
                </a:solidFill>
                <a:latin typeface="Arial" panose="020B0604020202020204" pitchFamily="34" charset="0"/>
                <a:cs typeface="Arial" panose="020B0604020202020204" pitchFamily="34" charset="0"/>
              </a:rPr>
              <a:t>Lankytojų registracijos ir stebėjimo tvarka;</a:t>
            </a:r>
          </a:p>
          <a:p>
            <a:pPr lvl="1" algn="just">
              <a:lnSpc>
                <a:spcPct val="140000"/>
              </a:lnSpc>
              <a:spcBef>
                <a:spcPts val="0"/>
              </a:spcBef>
            </a:pPr>
            <a:r>
              <a:rPr lang="lt-LT" dirty="0">
                <a:solidFill>
                  <a:srgbClr val="0070C0"/>
                </a:solidFill>
                <a:latin typeface="Arial" panose="020B0604020202020204" pitchFamily="34" charset="0"/>
                <a:cs typeface="Arial" panose="020B0604020202020204" pitchFamily="34" charset="0"/>
              </a:rPr>
              <a:t>Kabinetų ir seifų atsarginių raktų saugojimo ir panaudojimo tvarka. </a:t>
            </a:r>
            <a:endParaRPr lang="lt-LT" sz="3200" dirty="0">
              <a:solidFill>
                <a:srgbClr val="0070C0"/>
              </a:solidFill>
              <a:latin typeface="Arial" panose="020B0604020202020204" pitchFamily="34" charset="0"/>
              <a:cs typeface="Arial" panose="020B0604020202020204" pitchFamily="34" charset="0"/>
            </a:endParaRPr>
          </a:p>
          <a:p>
            <a:endParaRPr lang="lt-LT" dirty="0"/>
          </a:p>
        </p:txBody>
      </p:sp>
    </p:spTree>
    <p:extLst>
      <p:ext uri="{BB962C8B-B14F-4D97-AF65-F5344CB8AC3E}">
        <p14:creationId xmlns:p14="http://schemas.microsoft.com/office/powerpoint/2010/main" val="359382098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7A991AA-DF5F-4693-982A-4CAB7EBEE9E9}"/>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Kitų Įslaptintų dokumentų naikinimas</a:t>
            </a:r>
            <a:endParaRPr lang="lt-LT" dirty="0"/>
          </a:p>
        </p:txBody>
      </p:sp>
      <p:sp>
        <p:nvSpPr>
          <p:cNvPr id="3" name="Turinio vietos rezervavimo ženklas 2">
            <a:extLst>
              <a:ext uri="{FF2B5EF4-FFF2-40B4-BE49-F238E27FC236}">
                <a16:creationId xmlns:a16="http://schemas.microsoft.com/office/drawing/2014/main" id="{3C229D6A-BFD2-421C-A5A9-452D326795F7}"/>
              </a:ext>
            </a:extLst>
          </p:cNvPr>
          <p:cNvSpPr>
            <a:spLocks noGrp="1"/>
          </p:cNvSpPr>
          <p:nvPr>
            <p:ph idx="1"/>
          </p:nvPr>
        </p:nvSpPr>
        <p:spPr>
          <a:xfrm>
            <a:off x="1451579" y="2015732"/>
            <a:ext cx="9603275" cy="3764283"/>
          </a:xfrm>
        </p:spPr>
        <p:txBody>
          <a:bodyPr>
            <a:normAutofit fontScale="92500" lnSpcReduction="10000"/>
          </a:bodyPr>
          <a:lstStyle/>
          <a:p>
            <a:r>
              <a:rPr lang="lt-LT" sz="2400" dirty="0">
                <a:solidFill>
                  <a:srgbClr val="0070C0"/>
                </a:solidFill>
                <a:latin typeface="Arial" panose="020B0604020202020204" pitchFamily="34" charset="0"/>
                <a:cs typeface="Arial" panose="020B0604020202020204" pitchFamily="34" charset="0"/>
              </a:rPr>
              <a:t>Kiti įslaptinti dokumentai naikinami pagal Įslaptintos informacijos administravimo tvarkos aprašą.</a:t>
            </a:r>
          </a:p>
          <a:p>
            <a:endParaRPr lang="lt-LT" sz="2400" dirty="0">
              <a:solidFill>
                <a:srgbClr val="0070C0"/>
              </a:solidFill>
              <a:latin typeface="Arial" panose="020B0604020202020204" pitchFamily="34" charset="0"/>
              <a:cs typeface="Arial" panose="020B0604020202020204" pitchFamily="34" charset="0"/>
            </a:endParaRPr>
          </a:p>
          <a:p>
            <a:endParaRPr lang="lt-LT" dirty="0">
              <a:solidFill>
                <a:srgbClr val="0070C0"/>
              </a:solidFill>
              <a:latin typeface="Arial" panose="020B0604020202020204" pitchFamily="34" charset="0"/>
              <a:cs typeface="Arial" panose="020B0604020202020204" pitchFamily="34" charset="0"/>
            </a:endParaRPr>
          </a:p>
          <a:p>
            <a:r>
              <a:rPr lang="lt-LT" dirty="0">
                <a:solidFill>
                  <a:srgbClr val="0070C0"/>
                </a:solidFill>
                <a:latin typeface="Arial" panose="020B0604020202020204" pitchFamily="34" charset="0"/>
                <a:cs typeface="Arial" panose="020B0604020202020204" pitchFamily="34" charset="0"/>
              </a:rPr>
              <a:t>Į sunaikinimo aktą įrašomi atskiri dokumentai.</a:t>
            </a:r>
          </a:p>
          <a:p>
            <a:r>
              <a:rPr lang="lt-LT" dirty="0">
                <a:solidFill>
                  <a:srgbClr val="0070C0"/>
                </a:solidFill>
                <a:latin typeface="Arial" panose="020B0604020202020204" pitchFamily="34" charset="0"/>
                <a:cs typeface="Arial" panose="020B0604020202020204" pitchFamily="34" charset="0"/>
              </a:rPr>
              <a:t>Sunaikinimo aktas gali būti:</a:t>
            </a:r>
          </a:p>
          <a:p>
            <a:r>
              <a:rPr lang="lt-LT" dirty="0">
                <a:solidFill>
                  <a:srgbClr val="0070C0"/>
                </a:solidFill>
                <a:latin typeface="Arial" panose="020B0604020202020204" pitchFamily="34" charset="0"/>
                <a:cs typeface="Arial" panose="020B0604020202020204" pitchFamily="34" charset="0"/>
                <a:hlinkClick r:id="rId2" action="ppaction://hlinkfile"/>
              </a:rPr>
              <a:t>įslaptintas</a:t>
            </a:r>
            <a:endParaRPr lang="lt-LT" dirty="0">
              <a:solidFill>
                <a:srgbClr val="0070C0"/>
              </a:solidFill>
              <a:latin typeface="Arial" panose="020B0604020202020204" pitchFamily="34" charset="0"/>
              <a:cs typeface="Arial" panose="020B0604020202020204" pitchFamily="34" charset="0"/>
            </a:endParaRPr>
          </a:p>
          <a:p>
            <a:r>
              <a:rPr lang="lt-LT" dirty="0">
                <a:solidFill>
                  <a:srgbClr val="0070C0"/>
                </a:solidFill>
                <a:latin typeface="Arial" panose="020B0604020202020204" pitchFamily="34" charset="0"/>
                <a:cs typeface="Arial" panose="020B0604020202020204" pitchFamily="34" charset="0"/>
                <a:hlinkClick r:id="rId3" action="ppaction://hlinkfile"/>
              </a:rPr>
              <a:t>neįslaptintas</a:t>
            </a:r>
            <a:endParaRPr lang="lt-LT" dirty="0">
              <a:solidFill>
                <a:srgbClr val="0070C0"/>
              </a:solidFill>
              <a:latin typeface="Arial" panose="020B0604020202020204" pitchFamily="34" charset="0"/>
              <a:cs typeface="Arial" panose="020B0604020202020204" pitchFamily="34" charset="0"/>
            </a:endParaRPr>
          </a:p>
          <a:p>
            <a:pPr marL="0" indent="0">
              <a:buNone/>
            </a:pPr>
            <a:endParaRPr lang="lt-LT" dirty="0"/>
          </a:p>
        </p:txBody>
      </p:sp>
      <p:pic>
        <p:nvPicPr>
          <p:cNvPr id="4" name="Turinio vietos rezervavimo ženklas 3">
            <a:extLst>
              <a:ext uri="{FF2B5EF4-FFF2-40B4-BE49-F238E27FC236}">
                <a16:creationId xmlns:a16="http://schemas.microsoft.com/office/drawing/2014/main" id="{BAAF3D72-96DD-4066-B301-3C8E28441AFE}"/>
              </a:ext>
            </a:extLst>
          </p:cNvPr>
          <p:cNvPicPr>
            <a:picLocks noChangeAspect="1"/>
          </p:cNvPicPr>
          <p:nvPr/>
        </p:nvPicPr>
        <p:blipFill>
          <a:blip r:embed="rId4"/>
          <a:stretch>
            <a:fillRect/>
          </a:stretch>
        </p:blipFill>
        <p:spPr>
          <a:xfrm>
            <a:off x="1359300" y="2848639"/>
            <a:ext cx="9317475" cy="1049234"/>
          </a:xfrm>
          <a:prstGeom prst="rect">
            <a:avLst/>
          </a:prstGeom>
        </p:spPr>
      </p:pic>
    </p:spTree>
    <p:extLst>
      <p:ext uri="{BB962C8B-B14F-4D97-AF65-F5344CB8AC3E}">
        <p14:creationId xmlns:p14="http://schemas.microsoft.com/office/powerpoint/2010/main" val="178006326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7E8F060-B327-43C2-8227-879562C70C55}"/>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Kitų Įslaptintų dokumentų naikinimas</a:t>
            </a:r>
            <a:endParaRPr lang="lt-LT" dirty="0"/>
          </a:p>
        </p:txBody>
      </p:sp>
      <p:sp>
        <p:nvSpPr>
          <p:cNvPr id="3" name="Turinio vietos rezervavimo ženklas 2">
            <a:extLst>
              <a:ext uri="{FF2B5EF4-FFF2-40B4-BE49-F238E27FC236}">
                <a16:creationId xmlns:a16="http://schemas.microsoft.com/office/drawing/2014/main" id="{F1620BC5-8BA6-4D77-8966-394090705D1F}"/>
              </a:ext>
            </a:extLst>
          </p:cNvPr>
          <p:cNvSpPr>
            <a:spLocks noGrp="1"/>
          </p:cNvSpPr>
          <p:nvPr>
            <p:ph idx="1"/>
          </p:nvPr>
        </p:nvSpPr>
        <p:spPr/>
        <p:txBody>
          <a:bodyPr/>
          <a:lstStyle/>
          <a:p>
            <a:pPr algn="just"/>
            <a:r>
              <a:rPr lang="lt-LT" sz="28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Iš</a:t>
            </a:r>
            <a:r>
              <a:rPr lang="lt-LT" sz="2800" dirty="0">
                <a:solidFill>
                  <a:srgbClr val="0070C0"/>
                </a:solidFill>
                <a:latin typeface="Arial" panose="020B0604020202020204" pitchFamily="34" charset="0"/>
                <a:cs typeface="Arial" panose="020B0604020202020204" pitchFamily="34" charset="0"/>
              </a:rPr>
              <a:t>slaptinti dokumentai arba įslaptintų dokumentų administravimo </a:t>
            </a:r>
            <a:r>
              <a:rPr lang="lt-LT" sz="2800" dirty="0">
                <a:solidFill>
                  <a:srgbClr val="FF0000"/>
                </a:solidFill>
                <a:latin typeface="Arial" panose="020B0604020202020204" pitchFamily="34" charset="0"/>
                <a:cs typeface="Arial" panose="020B0604020202020204" pitchFamily="34" charset="0"/>
              </a:rPr>
              <a:t>neį</a:t>
            </a:r>
            <a:r>
              <a:rPr lang="lt-LT" sz="2800" dirty="0">
                <a:solidFill>
                  <a:srgbClr val="0070C0"/>
                </a:solidFill>
                <a:latin typeface="Arial" panose="020B0604020202020204" pitchFamily="34" charset="0"/>
                <a:cs typeface="Arial" panose="020B0604020202020204" pitchFamily="34" charset="0"/>
              </a:rPr>
              <a:t>slaptinti dokumentai naikinami pagal bendrus Dokumentų tvarkymo ir apskaitos taisyklių reikalavimus.</a:t>
            </a:r>
          </a:p>
          <a:p>
            <a:pPr algn="just"/>
            <a:r>
              <a:rPr lang="lt-LT" sz="2800" dirty="0">
                <a:solidFill>
                  <a:srgbClr val="0070C0"/>
                </a:solidFill>
                <a:latin typeface="Arial" panose="020B0604020202020204" pitchFamily="34" charset="0"/>
                <a:cs typeface="Arial" panose="020B0604020202020204" pitchFamily="34" charset="0"/>
              </a:rPr>
              <a:t>Į naikinimo aktą šie dokumentai gali būti įrašomi </a:t>
            </a:r>
            <a:r>
              <a:rPr lang="lt-LT" sz="2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bylomis.</a:t>
            </a:r>
          </a:p>
          <a:p>
            <a:pPr algn="just"/>
            <a:endPar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lt-LT" dirty="0"/>
          </a:p>
        </p:txBody>
      </p:sp>
    </p:spTree>
    <p:extLst>
      <p:ext uri="{BB962C8B-B14F-4D97-AF65-F5344CB8AC3E}">
        <p14:creationId xmlns:p14="http://schemas.microsoft.com/office/powerpoint/2010/main" val="194006271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695B380-30B7-4361-BFDE-F0C56D24FE4B}"/>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Kitų Įslaptintų dokumentų naikinimas</a:t>
            </a:r>
            <a:endParaRPr lang="lt-LT" dirty="0"/>
          </a:p>
        </p:txBody>
      </p:sp>
      <p:pic>
        <p:nvPicPr>
          <p:cNvPr id="4" name="Turinio vietos rezervavimo ženklas 3">
            <a:extLst>
              <a:ext uri="{FF2B5EF4-FFF2-40B4-BE49-F238E27FC236}">
                <a16:creationId xmlns:a16="http://schemas.microsoft.com/office/drawing/2014/main" id="{2C6E0FD3-01EA-4CF7-8B6B-162E25A5C2D8}"/>
              </a:ext>
            </a:extLst>
          </p:cNvPr>
          <p:cNvPicPr>
            <a:picLocks noGrp="1" noChangeAspect="1"/>
          </p:cNvPicPr>
          <p:nvPr>
            <p:ph idx="1"/>
          </p:nvPr>
        </p:nvPicPr>
        <p:blipFill>
          <a:blip r:embed="rId2"/>
          <a:stretch>
            <a:fillRect/>
          </a:stretch>
        </p:blipFill>
        <p:spPr>
          <a:xfrm>
            <a:off x="1661021" y="2016125"/>
            <a:ext cx="8900718" cy="3898114"/>
          </a:xfrm>
          <a:prstGeom prst="rect">
            <a:avLst/>
          </a:prstGeom>
        </p:spPr>
      </p:pic>
    </p:spTree>
    <p:extLst>
      <p:ext uri="{BB962C8B-B14F-4D97-AF65-F5344CB8AC3E}">
        <p14:creationId xmlns:p14="http://schemas.microsoft.com/office/powerpoint/2010/main" val="181603621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1144ACF-9437-4145-93A4-9651D0C082A8}"/>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Kitų Įslaptintų dokumentų naikinimas</a:t>
            </a:r>
            <a:endParaRPr lang="lt-LT" dirty="0"/>
          </a:p>
        </p:txBody>
      </p:sp>
      <p:sp>
        <p:nvSpPr>
          <p:cNvPr id="3" name="Turinio vietos rezervavimo ženklas 2">
            <a:extLst>
              <a:ext uri="{FF2B5EF4-FFF2-40B4-BE49-F238E27FC236}">
                <a16:creationId xmlns:a16="http://schemas.microsoft.com/office/drawing/2014/main" id="{29911AC1-608A-481A-94AD-E66D97E0F19E}"/>
              </a:ext>
            </a:extLst>
          </p:cNvPr>
          <p:cNvSpPr>
            <a:spLocks noGrp="1"/>
          </p:cNvSpPr>
          <p:nvPr>
            <p:ph idx="1"/>
          </p:nvPr>
        </p:nvSpPr>
        <p:spPr>
          <a:xfrm>
            <a:off x="1451579" y="2015732"/>
            <a:ext cx="9603275" cy="3450613"/>
          </a:xfrm>
        </p:spPr>
        <p:txBody>
          <a:bodyPr/>
          <a:lstStyle/>
          <a:p>
            <a:endParaRPr lang="lt-LT" dirty="0"/>
          </a:p>
          <a:p>
            <a:endParaRPr lang="lt-LT" dirty="0"/>
          </a:p>
          <a:p>
            <a:endParaRPr lang="lt-LT" dirty="0"/>
          </a:p>
        </p:txBody>
      </p:sp>
      <p:pic>
        <p:nvPicPr>
          <p:cNvPr id="7" name="Paveikslėlis 6">
            <a:extLst>
              <a:ext uri="{FF2B5EF4-FFF2-40B4-BE49-F238E27FC236}">
                <a16:creationId xmlns:a16="http://schemas.microsoft.com/office/drawing/2014/main" id="{B9FAC6FA-BD95-402C-95CD-57086F75D239}"/>
              </a:ext>
            </a:extLst>
          </p:cNvPr>
          <p:cNvPicPr>
            <a:picLocks noChangeAspect="1"/>
          </p:cNvPicPr>
          <p:nvPr/>
        </p:nvPicPr>
        <p:blipFill>
          <a:blip r:embed="rId2"/>
          <a:stretch>
            <a:fillRect/>
          </a:stretch>
        </p:blipFill>
        <p:spPr>
          <a:xfrm>
            <a:off x="1649448" y="2015732"/>
            <a:ext cx="8893103" cy="3845501"/>
          </a:xfrm>
          <a:prstGeom prst="rect">
            <a:avLst/>
          </a:prstGeom>
        </p:spPr>
      </p:pic>
    </p:spTree>
    <p:extLst>
      <p:ext uri="{BB962C8B-B14F-4D97-AF65-F5344CB8AC3E}">
        <p14:creationId xmlns:p14="http://schemas.microsoft.com/office/powerpoint/2010/main" val="358681436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9076713E-D5FD-4A05-A7D2-4872C47D56C0}"/>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mobilizacijos planų naikinimas</a:t>
            </a:r>
          </a:p>
        </p:txBody>
      </p:sp>
      <p:sp>
        <p:nvSpPr>
          <p:cNvPr id="3" name="Turinio vietos rezervavimo ženklas 2">
            <a:extLst>
              <a:ext uri="{FF2B5EF4-FFF2-40B4-BE49-F238E27FC236}">
                <a16:creationId xmlns:a16="http://schemas.microsoft.com/office/drawing/2014/main" id="{D57B7ECD-1D9E-49DD-B518-0942B1390F47}"/>
              </a:ext>
            </a:extLst>
          </p:cNvPr>
          <p:cNvSpPr>
            <a:spLocks noGrp="1"/>
          </p:cNvSpPr>
          <p:nvPr>
            <p:ph idx="1"/>
          </p:nvPr>
        </p:nvSpPr>
        <p:spPr/>
        <p:txBody>
          <a:bodyPr>
            <a:normAutofit lnSpcReduction="10000"/>
          </a:bodyPr>
          <a:lstStyle/>
          <a:p>
            <a:r>
              <a:rPr lang="lt-LT" sz="2200" dirty="0">
                <a:solidFill>
                  <a:srgbClr val="0070C0"/>
                </a:solidFill>
                <a:latin typeface="Arial" panose="020B0604020202020204" pitchFamily="34" charset="0"/>
                <a:cs typeface="Arial" panose="020B0604020202020204" pitchFamily="34" charset="0"/>
              </a:rPr>
              <a:t>Įslaptinti mobilizacijos planai</a:t>
            </a:r>
          </a:p>
          <a:p>
            <a:endParaRPr lang="lt-LT" sz="2200" dirty="0">
              <a:solidFill>
                <a:srgbClr val="0070C0"/>
              </a:solidFill>
              <a:latin typeface="Arial" panose="020B0604020202020204" pitchFamily="34" charset="0"/>
              <a:cs typeface="Arial" panose="020B0604020202020204" pitchFamily="34" charset="0"/>
            </a:endParaRPr>
          </a:p>
          <a:p>
            <a:endParaRPr lang="lt-LT" sz="2200" dirty="0">
              <a:solidFill>
                <a:srgbClr val="0070C0"/>
              </a:solidFill>
              <a:latin typeface="Arial" panose="020B0604020202020204" pitchFamily="34" charset="0"/>
              <a:cs typeface="Arial" panose="020B0604020202020204" pitchFamily="34" charset="0"/>
            </a:endParaRPr>
          </a:p>
          <a:p>
            <a:pPr marL="0" indent="0" algn="just">
              <a:buNone/>
            </a:pPr>
            <a:r>
              <a:rPr lang="lt-LT" dirty="0">
                <a:solidFill>
                  <a:srgbClr val="0070C0"/>
                </a:solidFill>
                <a:latin typeface="Arial" panose="020B0604020202020204" pitchFamily="34" charset="0"/>
                <a:cs typeface="Arial" panose="020B0604020202020204" pitchFamily="34" charset="0"/>
              </a:rPr>
              <a:t> naikinami pagal Įslaptintos informacijos administravimo tvarkos aprašą.</a:t>
            </a:r>
          </a:p>
          <a:p>
            <a:r>
              <a:rPr lang="lt-LT" dirty="0">
                <a:solidFill>
                  <a:srgbClr val="0070C0"/>
                </a:solidFill>
                <a:latin typeface="Arial" panose="020B0604020202020204" pitchFamily="34" charset="0"/>
                <a:cs typeface="Arial" panose="020B0604020202020204" pitchFamily="34" charset="0"/>
              </a:rPr>
              <a:t>Sunaikinimo aktas gali būti:</a:t>
            </a:r>
          </a:p>
          <a:p>
            <a:r>
              <a:rPr lang="lt-LT" dirty="0">
                <a:solidFill>
                  <a:srgbClr val="0070C0"/>
                </a:solidFill>
                <a:latin typeface="Arial" panose="020B0604020202020204" pitchFamily="34" charset="0"/>
                <a:cs typeface="Arial" panose="020B0604020202020204" pitchFamily="34" charset="0"/>
                <a:hlinkClick r:id="rId2" action="ppaction://hlinkfile"/>
              </a:rPr>
              <a:t>įslaptintas</a:t>
            </a:r>
            <a:endParaRPr lang="lt-LT" dirty="0">
              <a:solidFill>
                <a:srgbClr val="0070C0"/>
              </a:solidFill>
              <a:latin typeface="Arial" panose="020B0604020202020204" pitchFamily="34" charset="0"/>
              <a:cs typeface="Arial" panose="020B0604020202020204" pitchFamily="34" charset="0"/>
            </a:endParaRPr>
          </a:p>
          <a:p>
            <a:r>
              <a:rPr lang="lt-LT" dirty="0">
                <a:solidFill>
                  <a:srgbClr val="0070C0"/>
                </a:solidFill>
                <a:latin typeface="Arial" panose="020B0604020202020204" pitchFamily="34" charset="0"/>
                <a:cs typeface="Arial" panose="020B0604020202020204" pitchFamily="34" charset="0"/>
                <a:hlinkClick r:id="rId3" action="ppaction://hlinkfile"/>
              </a:rPr>
              <a:t>neįslaptintas</a:t>
            </a:r>
            <a:endParaRPr lang="lt-LT" sz="2200" dirty="0">
              <a:solidFill>
                <a:srgbClr val="0070C0"/>
              </a:solidFill>
              <a:latin typeface="Arial" panose="020B0604020202020204" pitchFamily="34" charset="0"/>
              <a:cs typeface="Arial" panose="020B0604020202020204" pitchFamily="34" charset="0"/>
            </a:endParaRPr>
          </a:p>
          <a:p>
            <a:endParaRPr lang="lt-LT" dirty="0"/>
          </a:p>
        </p:txBody>
      </p:sp>
      <p:pic>
        <p:nvPicPr>
          <p:cNvPr id="4" name="Paveikslėlis 3">
            <a:extLst>
              <a:ext uri="{FF2B5EF4-FFF2-40B4-BE49-F238E27FC236}">
                <a16:creationId xmlns:a16="http://schemas.microsoft.com/office/drawing/2014/main" id="{9A7568DC-A181-49C7-A042-9235B7414F25}"/>
              </a:ext>
            </a:extLst>
          </p:cNvPr>
          <p:cNvPicPr>
            <a:picLocks noChangeAspect="1"/>
          </p:cNvPicPr>
          <p:nvPr/>
        </p:nvPicPr>
        <p:blipFill>
          <a:blip r:embed="rId4"/>
          <a:stretch>
            <a:fillRect/>
          </a:stretch>
        </p:blipFill>
        <p:spPr>
          <a:xfrm>
            <a:off x="1711354" y="2625755"/>
            <a:ext cx="9343500" cy="864066"/>
          </a:xfrm>
          <a:prstGeom prst="rect">
            <a:avLst/>
          </a:prstGeom>
        </p:spPr>
      </p:pic>
    </p:spTree>
    <p:extLst>
      <p:ext uri="{BB962C8B-B14F-4D97-AF65-F5344CB8AC3E}">
        <p14:creationId xmlns:p14="http://schemas.microsoft.com/office/powerpoint/2010/main" val="182532950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51FF668-A815-49CE-95AF-FD3731D9D8FC}"/>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mobilizacijos planų naikinimas</a:t>
            </a:r>
            <a:endParaRPr lang="lt-LT" dirty="0"/>
          </a:p>
        </p:txBody>
      </p:sp>
      <p:sp>
        <p:nvSpPr>
          <p:cNvPr id="3" name="Turinio vietos rezervavimo ženklas 2">
            <a:extLst>
              <a:ext uri="{FF2B5EF4-FFF2-40B4-BE49-F238E27FC236}">
                <a16:creationId xmlns:a16="http://schemas.microsoft.com/office/drawing/2014/main" id="{EAECF648-4D8C-4097-AED1-3C1D153B06DC}"/>
              </a:ext>
            </a:extLst>
          </p:cNvPr>
          <p:cNvSpPr>
            <a:spLocks noGrp="1"/>
          </p:cNvSpPr>
          <p:nvPr>
            <p:ph idx="1"/>
          </p:nvPr>
        </p:nvSpPr>
        <p:spPr/>
        <p:txBody>
          <a:bodyPr/>
          <a:lstStyle/>
          <a:p>
            <a:pPr algn="just"/>
            <a:r>
              <a:rPr lang="lt-LT" sz="2200" dirty="0">
                <a:solidFill>
                  <a:srgbClr val="0070C0"/>
                </a:solidFill>
                <a:latin typeface="Arial" panose="020B0604020202020204" pitchFamily="34" charset="0"/>
                <a:cs typeface="Arial" panose="020B0604020202020204" pitchFamily="34" charset="0"/>
              </a:rPr>
              <a:t>Mobilizacijos plano saugojimo terminas - </a:t>
            </a:r>
            <a:r>
              <a:rPr lang="lt-LT" sz="22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m. po pakeitimo</a:t>
            </a:r>
            <a:r>
              <a:rPr lang="lt-LT" sz="2200" dirty="0">
                <a:solidFill>
                  <a:srgbClr val="0070C0"/>
                </a:solidFill>
                <a:latin typeface="Arial" panose="020B0604020202020204" pitchFamily="34" charset="0"/>
                <a:cs typeface="Arial" panose="020B0604020202020204" pitchFamily="34" charset="0"/>
              </a:rPr>
              <a:t>, nepriklausomai nuo to, kokiu būdu planas patvirtintas.</a:t>
            </a:r>
          </a:p>
          <a:p>
            <a:pPr algn="just"/>
            <a:r>
              <a:rPr lang="lt-LT" sz="2200" dirty="0">
                <a:solidFill>
                  <a:srgbClr val="0070C0"/>
                </a:solidFill>
                <a:latin typeface="Arial" panose="020B0604020202020204" pitchFamily="34" charset="0"/>
                <a:cs typeface="Arial" panose="020B0604020202020204" pitchFamily="34" charset="0"/>
              </a:rPr>
              <a:t>Mobilizacijos planas, patvirtintas įsakymu, gali būti naikinamas kartu su įsakymu, kuriuo jis patvirtintas, nepaisant Bendrųjų dokumentų saugojimo terminų rodyklės nuostatos, kad įsakymai veiklos organizavimo klausimais saugomi nuolat (įsakymas be juo patvirtinto dokumento neturi išliekamosios vertės ir neturi būti saugomas nuolat).</a:t>
            </a:r>
          </a:p>
          <a:p>
            <a:endParaRPr lang="lt-LT" dirty="0"/>
          </a:p>
        </p:txBody>
      </p:sp>
    </p:spTree>
    <p:extLst>
      <p:ext uri="{BB962C8B-B14F-4D97-AF65-F5344CB8AC3E}">
        <p14:creationId xmlns:p14="http://schemas.microsoft.com/office/powerpoint/2010/main" val="293408803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3">
            <a:extLst>
              <a:ext uri="{FF2B5EF4-FFF2-40B4-BE49-F238E27FC236}">
                <a16:creationId xmlns:a16="http://schemas.microsoft.com/office/drawing/2014/main" id="{6C3CF361-F707-4C0E-B11D-FDA818CBF8D6}"/>
              </a:ext>
            </a:extLst>
          </p:cNvPr>
          <p:cNvSpPr>
            <a:spLocks noGrp="1"/>
          </p:cNvSpPr>
          <p:nvPr>
            <p:ph type="title"/>
          </p:nvPr>
        </p:nvSpPr>
        <p:spPr>
          <a:xfrm>
            <a:off x="377072" y="172196"/>
            <a:ext cx="10976727" cy="465367"/>
          </a:xfrm>
        </p:spPr>
        <p:txBody>
          <a:bodyPr>
            <a:normAutofit fontScale="90000"/>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naikinimas</a:t>
            </a:r>
          </a:p>
        </p:txBody>
      </p:sp>
      <p:graphicFrame>
        <p:nvGraphicFramePr>
          <p:cNvPr id="6" name="Turinio vietos rezervavimo ženklas 5">
            <a:extLst>
              <a:ext uri="{FF2B5EF4-FFF2-40B4-BE49-F238E27FC236}">
                <a16:creationId xmlns:a16="http://schemas.microsoft.com/office/drawing/2014/main" id="{578115D4-4302-4CAE-B46D-A865381460C9}"/>
              </a:ext>
            </a:extLst>
          </p:cNvPr>
          <p:cNvGraphicFramePr>
            <a:graphicFrameLocks noGrp="1"/>
          </p:cNvGraphicFramePr>
          <p:nvPr>
            <p:ph idx="1"/>
            <p:extLst>
              <p:ext uri="{D42A27DB-BD31-4B8C-83A1-F6EECF244321}">
                <p14:modId xmlns:p14="http://schemas.microsoft.com/office/powerpoint/2010/main" val="2188878510"/>
              </p:ext>
            </p:extLst>
          </p:nvPr>
        </p:nvGraphicFramePr>
        <p:xfrm>
          <a:off x="430749" y="796954"/>
          <a:ext cx="11330500" cy="6208366"/>
        </p:xfrm>
        <a:graphic>
          <a:graphicData uri="http://schemas.openxmlformats.org/drawingml/2006/table">
            <a:tbl>
              <a:tblPr firstRow="1" bandRow="1">
                <a:tableStyleId>{5C22544A-7EE6-4342-B048-85BDC9FD1C3A}</a:tableStyleId>
              </a:tblPr>
              <a:tblGrid>
                <a:gridCol w="3765735">
                  <a:extLst>
                    <a:ext uri="{9D8B030D-6E8A-4147-A177-3AD203B41FA5}">
                      <a16:colId xmlns:a16="http://schemas.microsoft.com/office/drawing/2014/main" val="2095792637"/>
                    </a:ext>
                  </a:extLst>
                </a:gridCol>
                <a:gridCol w="3879815">
                  <a:extLst>
                    <a:ext uri="{9D8B030D-6E8A-4147-A177-3AD203B41FA5}">
                      <a16:colId xmlns:a16="http://schemas.microsoft.com/office/drawing/2014/main" val="3704788294"/>
                    </a:ext>
                  </a:extLst>
                </a:gridCol>
                <a:gridCol w="3684950">
                  <a:extLst>
                    <a:ext uri="{9D8B030D-6E8A-4147-A177-3AD203B41FA5}">
                      <a16:colId xmlns:a16="http://schemas.microsoft.com/office/drawing/2014/main" val="1012577599"/>
                    </a:ext>
                  </a:extLst>
                </a:gridCol>
              </a:tblGrid>
              <a:tr h="10290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a:ln>
                            <a:solidFill>
                              <a:srgbClr val="4472C4"/>
                            </a:solidFill>
                          </a:ln>
                          <a:solidFill>
                            <a:prstClr val="black">
                              <a:alpha val="99000"/>
                            </a:prstClr>
                          </a:solidFill>
                          <a:effectLst/>
                          <a:uLnTx/>
                          <a:uFillTx/>
                          <a:latin typeface="Arial" panose="020B0604020202020204" pitchFamily="34" charset="0"/>
                          <a:ea typeface="+mn-ea"/>
                          <a:cs typeface="Arial" panose="020B0604020202020204" pitchFamily="34" charset="0"/>
                        </a:rPr>
                        <a:t>Naikinami </a:t>
                      </a:r>
                      <a:r>
                        <a:rPr kumimoji="0" lang="lt-LT" sz="2000" b="1" i="0" u="none" strike="noStrike" kern="1200" cap="none" spc="0" normalizeH="0" baseline="0" noProof="0" dirty="0">
                          <a:ln>
                            <a:solidFill>
                              <a:srgbClr val="4472C4"/>
                            </a:solidFill>
                          </a:ln>
                          <a:solidFill>
                            <a:srgbClr val="FF0000">
                              <a:alpha val="99000"/>
                            </a:srgbClr>
                          </a:solidFill>
                          <a:effectLst/>
                          <a:uLnTx/>
                          <a:uFillTx/>
                          <a:latin typeface="Arial" panose="020B0604020202020204" pitchFamily="34" charset="0"/>
                          <a:ea typeface="+mn-ea"/>
                          <a:cs typeface="Arial" panose="020B0604020202020204" pitchFamily="34" charset="0"/>
                        </a:rPr>
                        <a:t>į</a:t>
                      </a:r>
                      <a:r>
                        <a:rPr kumimoji="0" lang="lt-LT" sz="2000" b="0" i="0" u="none" strike="noStrike" kern="1200" cap="none" spc="0" normalizeH="0" baseline="0" noProof="0" dirty="0">
                          <a:ln>
                            <a:solidFill>
                              <a:srgbClr val="4472C4"/>
                            </a:solidFill>
                          </a:ln>
                          <a:solidFill>
                            <a:prstClr val="black">
                              <a:alpha val="99000"/>
                            </a:prstClr>
                          </a:solidFill>
                          <a:effectLst/>
                          <a:uLnTx/>
                          <a:uFillTx/>
                          <a:latin typeface="Arial" panose="020B0604020202020204" pitchFamily="34" charset="0"/>
                          <a:ea typeface="+mn-ea"/>
                          <a:cs typeface="Arial" panose="020B0604020202020204" pitchFamily="34" charset="0"/>
                        </a:rPr>
                        <a:t>slaptinti dokumentai</a:t>
                      </a:r>
                    </a:p>
                  </a:txBody>
                  <a:tcPr>
                    <a:solidFill>
                      <a:srgbClr val="CEF5F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a:ln>
                            <a:solidFill>
                              <a:srgbClr val="4472C4"/>
                            </a:solidFill>
                          </a:ln>
                          <a:solidFill>
                            <a:prstClr val="black">
                              <a:alpha val="99000"/>
                            </a:prstClr>
                          </a:solidFill>
                          <a:effectLst/>
                          <a:uLnTx/>
                          <a:uFillTx/>
                          <a:latin typeface="Arial" panose="020B0604020202020204" pitchFamily="34" charset="0"/>
                          <a:ea typeface="+mn-ea"/>
                          <a:cs typeface="Arial" panose="020B0604020202020204" pitchFamily="34" charset="0"/>
                        </a:rPr>
                        <a:t>Naikinami </a:t>
                      </a:r>
                      <a:r>
                        <a:rPr kumimoji="0" lang="lt-LT" sz="2000" b="1" i="0" u="none" strike="noStrike" kern="1200" cap="none" spc="0" normalizeH="0" baseline="0" noProof="0" dirty="0">
                          <a:ln>
                            <a:solidFill>
                              <a:srgbClr val="4472C4"/>
                            </a:solidFill>
                          </a:ln>
                          <a:solidFill>
                            <a:srgbClr val="FF0000">
                              <a:alpha val="99000"/>
                            </a:srgbClr>
                          </a:solidFill>
                          <a:effectLst/>
                          <a:uLnTx/>
                          <a:uFillTx/>
                          <a:latin typeface="Arial" panose="020B0604020202020204" pitchFamily="34" charset="0"/>
                          <a:ea typeface="+mn-ea"/>
                          <a:cs typeface="Arial" panose="020B0604020202020204" pitchFamily="34" charset="0"/>
                        </a:rPr>
                        <a:t>į</a:t>
                      </a:r>
                      <a:r>
                        <a:rPr kumimoji="0" lang="lt-LT" sz="2000" b="0" i="0" u="none" strike="noStrike" kern="1200" cap="none" spc="0" normalizeH="0" baseline="0" noProof="0" dirty="0">
                          <a:ln>
                            <a:solidFill>
                              <a:srgbClr val="4472C4"/>
                            </a:solidFill>
                          </a:ln>
                          <a:solidFill>
                            <a:prstClr val="black">
                              <a:alpha val="99000"/>
                            </a:prstClr>
                          </a:solidFill>
                          <a:effectLst/>
                          <a:uLnTx/>
                          <a:uFillTx/>
                          <a:latin typeface="Arial" panose="020B0604020202020204" pitchFamily="34" charset="0"/>
                          <a:ea typeface="+mn-ea"/>
                          <a:cs typeface="Arial" panose="020B0604020202020204" pitchFamily="34" charset="0"/>
                        </a:rPr>
                        <a:t>slaptinti dokumentai</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lt-LT" sz="2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lt-LT" sz="2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txBody>
                  <a:tcPr>
                    <a:solidFill>
                      <a:srgbClr val="CEF5F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1800" b="0" i="0" u="none" strike="noStrike" kern="1200" cap="none" spc="0" normalizeH="0" baseline="0" noProof="0" dirty="0">
                          <a:ln>
                            <a:solidFill>
                              <a:srgbClr val="4472C4"/>
                            </a:solidFill>
                          </a:ln>
                          <a:solidFill>
                            <a:prstClr val="black">
                              <a:alpha val="99000"/>
                            </a:prstClr>
                          </a:solidFill>
                          <a:effectLst/>
                          <a:uLnTx/>
                          <a:uFillTx/>
                          <a:latin typeface="Arial" panose="020B0604020202020204" pitchFamily="34" charset="0"/>
                          <a:ea typeface="+mn-ea"/>
                          <a:cs typeface="Arial" panose="020B0604020202020204" pitchFamily="34" charset="0"/>
                        </a:rPr>
                        <a:t>Naikinami </a:t>
                      </a:r>
                      <a:r>
                        <a:rPr kumimoji="0" lang="lt-LT" sz="2000" b="1" i="0" u="none" strike="noStrike" kern="1200" cap="none" spc="0" normalizeH="0" baseline="0" noProof="0" dirty="0">
                          <a:ln>
                            <a:solidFill>
                              <a:srgbClr val="4472C4"/>
                            </a:solidFill>
                          </a:ln>
                          <a:solidFill>
                            <a:srgbClr val="FF0000">
                              <a:alpha val="99000"/>
                            </a:srgbClr>
                          </a:solidFill>
                          <a:effectLst/>
                          <a:uLnTx/>
                          <a:uFillTx/>
                          <a:latin typeface="Arial" panose="020B0604020202020204" pitchFamily="34" charset="0"/>
                          <a:ea typeface="+mn-ea"/>
                          <a:cs typeface="Arial" panose="020B0604020202020204" pitchFamily="34" charset="0"/>
                        </a:rPr>
                        <a:t>iš</a:t>
                      </a:r>
                      <a:r>
                        <a:rPr kumimoji="0" lang="lt-LT" sz="1800" b="0" i="0" u="none" strike="noStrike" kern="1200" cap="none" spc="0" normalizeH="0" baseline="0" noProof="0" dirty="0">
                          <a:ln>
                            <a:solidFill>
                              <a:srgbClr val="4472C4"/>
                            </a:solidFill>
                          </a:ln>
                          <a:solidFill>
                            <a:prstClr val="black">
                              <a:alpha val="99000"/>
                            </a:prstClr>
                          </a:solidFill>
                          <a:effectLst/>
                          <a:uLnTx/>
                          <a:uFillTx/>
                          <a:latin typeface="Arial" panose="020B0604020202020204" pitchFamily="34" charset="0"/>
                          <a:ea typeface="+mn-ea"/>
                          <a:cs typeface="Arial" panose="020B0604020202020204" pitchFamily="34" charset="0"/>
                        </a:rPr>
                        <a:t>slaptinti dokumentai</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lt-LT"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txBody>
                  <a:tcPr>
                    <a:solidFill>
                      <a:srgbClr val="CEF5FE"/>
                    </a:solidFill>
                  </a:tcPr>
                </a:tc>
                <a:extLst>
                  <a:ext uri="{0D108BD9-81ED-4DB2-BD59-A6C34878D82A}">
                    <a16:rowId xmlns:a16="http://schemas.microsoft.com/office/drawing/2014/main" val="3502415985"/>
                  </a:ext>
                </a:extLst>
              </a:tr>
              <a:tr h="1247368">
                <a:tc>
                  <a:txBody>
                    <a:bodyPr/>
                    <a:lstStyle/>
                    <a:p>
                      <a:r>
                        <a:rPr lang="lt-LT" dirty="0">
                          <a:solidFill>
                            <a:srgbClr val="0070C0"/>
                          </a:solidFill>
                          <a:latin typeface="Arial" panose="020B0604020202020204" pitchFamily="34" charset="0"/>
                          <a:cs typeface="Arial" panose="020B0604020202020204" pitchFamily="34" charset="0"/>
                        </a:rPr>
                        <a:t>Sunaikinimo aktas </a:t>
                      </a:r>
                      <a:r>
                        <a:rPr lang="lt-LT" sz="2000" b="1" dirty="0">
                          <a:solidFill>
                            <a:srgbClr val="FF0000"/>
                          </a:solidFill>
                          <a:latin typeface="Arial" panose="020B0604020202020204" pitchFamily="34" charset="0"/>
                          <a:cs typeface="Arial" panose="020B0604020202020204" pitchFamily="34" charset="0"/>
                        </a:rPr>
                        <a:t>į</a:t>
                      </a:r>
                      <a:r>
                        <a:rPr lang="lt-LT" dirty="0">
                          <a:solidFill>
                            <a:srgbClr val="0070C0"/>
                          </a:solidFill>
                          <a:latin typeface="Arial" panose="020B0604020202020204" pitchFamily="34" charset="0"/>
                          <a:cs typeface="Arial" panose="020B0604020202020204" pitchFamily="34" charset="0"/>
                        </a:rPr>
                        <a:t>slaptintas- </a:t>
                      </a:r>
                    </a:p>
                    <a:p>
                      <a:r>
                        <a:rPr lang="lt-LT" dirty="0">
                          <a:solidFill>
                            <a:srgbClr val="0070C0"/>
                          </a:solidFill>
                          <a:latin typeface="Arial" panose="020B0604020202020204" pitchFamily="34" charset="0"/>
                          <a:cs typeface="Arial" panose="020B0604020202020204" pitchFamily="34" charset="0"/>
                        </a:rPr>
                        <a:t>Riboto naudojimo </a:t>
                      </a:r>
                    </a:p>
                    <a:p>
                      <a:r>
                        <a:rPr lang="lt-LT" dirty="0">
                          <a:solidFill>
                            <a:srgbClr val="0070C0"/>
                          </a:solidFill>
                          <a:latin typeface="Arial" panose="020B0604020202020204" pitchFamily="34" charset="0"/>
                          <a:cs typeface="Arial" panose="020B0604020202020204" pitchFamily="34" charset="0"/>
                        </a:rPr>
                        <a:t>(g. b. +  IPSS ar kt.)</a:t>
                      </a:r>
                    </a:p>
                    <a:p>
                      <a:endParaRPr lang="lt-LT" dirty="0">
                        <a:latin typeface="Arial" panose="020B0604020202020204" pitchFamily="34" charset="0"/>
                        <a:cs typeface="Arial" panose="020B0604020202020204" pitchFamily="34" charset="0"/>
                      </a:endParaRPr>
                    </a:p>
                  </a:txBody>
                  <a:tcPr/>
                </a:tc>
                <a:tc>
                  <a:txBody>
                    <a:bodyPr/>
                    <a:lstStyle/>
                    <a:p>
                      <a:r>
                        <a:rPr lang="lt-LT" sz="1800" dirty="0">
                          <a:solidFill>
                            <a:srgbClr val="0070C0"/>
                          </a:solidFill>
                          <a:latin typeface="Arial" panose="020B0604020202020204" pitchFamily="34" charset="0"/>
                          <a:cs typeface="Arial" panose="020B0604020202020204" pitchFamily="34" charset="0"/>
                        </a:rPr>
                        <a:t>Sunaikinimo aktas </a:t>
                      </a:r>
                      <a:r>
                        <a:rPr lang="lt-LT" sz="1800" b="1" dirty="0">
                          <a:solidFill>
                            <a:srgbClr val="FF0000"/>
                          </a:solidFill>
                          <a:latin typeface="Arial" panose="020B0604020202020204" pitchFamily="34" charset="0"/>
                          <a:cs typeface="Arial" panose="020B0604020202020204" pitchFamily="34" charset="0"/>
                        </a:rPr>
                        <a:t>neį</a:t>
                      </a:r>
                      <a:r>
                        <a:rPr lang="lt-LT" sz="1800" dirty="0">
                          <a:solidFill>
                            <a:srgbClr val="0070C0"/>
                          </a:solidFill>
                          <a:latin typeface="Arial" panose="020B0604020202020204" pitchFamily="34" charset="0"/>
                          <a:cs typeface="Arial" panose="020B0604020202020204" pitchFamily="34" charset="0"/>
                        </a:rPr>
                        <a:t>slaptintas</a:t>
                      </a:r>
                    </a:p>
                    <a:p>
                      <a:endParaRPr lang="lt-LT" dirty="0">
                        <a:latin typeface="Arial" panose="020B0604020202020204" pitchFamily="34" charset="0"/>
                        <a:cs typeface="Arial" panose="020B0604020202020204" pitchFamily="34" charset="0"/>
                      </a:endParaRPr>
                    </a:p>
                  </a:txBody>
                  <a:tcPr/>
                </a:tc>
                <a:tc>
                  <a:txBody>
                    <a:bodyPr/>
                    <a:lstStyle/>
                    <a:p>
                      <a:r>
                        <a:rPr lang="lt-LT" dirty="0">
                          <a:solidFill>
                            <a:srgbClr val="0070C0"/>
                          </a:solidFill>
                          <a:latin typeface="Arial" panose="020B0604020202020204" pitchFamily="34" charset="0"/>
                          <a:cs typeface="Arial" panose="020B0604020202020204" pitchFamily="34" charset="0"/>
                        </a:rPr>
                        <a:t>Naikinimo aktas </a:t>
                      </a:r>
                      <a:r>
                        <a:rPr lang="lt-LT" sz="2000" b="1" dirty="0">
                          <a:solidFill>
                            <a:srgbClr val="FF0000"/>
                          </a:solidFill>
                          <a:latin typeface="Arial" panose="020B0604020202020204" pitchFamily="34" charset="0"/>
                          <a:cs typeface="Arial" panose="020B0604020202020204" pitchFamily="34" charset="0"/>
                        </a:rPr>
                        <a:t>neį</a:t>
                      </a:r>
                      <a:r>
                        <a:rPr lang="lt-LT" dirty="0">
                          <a:solidFill>
                            <a:srgbClr val="0070C0"/>
                          </a:solidFill>
                          <a:latin typeface="Arial" panose="020B0604020202020204" pitchFamily="34" charset="0"/>
                          <a:cs typeface="Arial" panose="020B0604020202020204" pitchFamily="34" charset="0"/>
                        </a:rPr>
                        <a:t>slaptintas</a:t>
                      </a:r>
                    </a:p>
                    <a:p>
                      <a:endParaRPr lang="lt-LT"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96013363"/>
                  </a:ext>
                </a:extLst>
              </a:tr>
              <a:tr h="1792215">
                <a:tc>
                  <a:txBody>
                    <a:bodyPr/>
                    <a:lstStyle/>
                    <a:p>
                      <a:pPr marL="285750" indent="-285750" algn="l" defTabSz="914400" rtl="0" eaLnBrk="1" latinLnBrk="0" hangingPunct="1">
                        <a:buFont typeface="Wingdings" panose="05000000000000000000" pitchFamily="2" charset="2"/>
                        <a:buChar char="Ø"/>
                      </a:pPr>
                      <a:r>
                        <a:rPr lang="lt-LT" sz="1800" kern="1200" dirty="0">
                          <a:solidFill>
                            <a:srgbClr val="0070C0"/>
                          </a:solidFill>
                          <a:latin typeface="Arial" panose="020B0604020202020204" pitchFamily="34" charset="0"/>
                          <a:ea typeface="+mn-ea"/>
                          <a:cs typeface="Arial" panose="020B0604020202020204" pitchFamily="34" charset="0"/>
                        </a:rPr>
                        <a:t>Aktas rengiamas pagal Įslaptintos informacijos administravimo tvarkos aprašą</a:t>
                      </a:r>
                    </a:p>
                    <a:p>
                      <a:pPr marL="285750" indent="-285750" algn="l" defTabSz="914400" rtl="0" eaLnBrk="1" latinLnBrk="0" hangingPunct="1">
                        <a:buFont typeface="Wingdings" panose="05000000000000000000" pitchFamily="2" charset="2"/>
                        <a:buChar char="Ø"/>
                      </a:pPr>
                      <a:r>
                        <a:rPr lang="lt-LT" sz="1800" kern="1200" dirty="0">
                          <a:solidFill>
                            <a:srgbClr val="0070C0"/>
                          </a:solidFill>
                          <a:latin typeface="Arial" panose="020B0604020202020204" pitchFamily="34" charset="0"/>
                          <a:ea typeface="+mn-ea"/>
                          <a:cs typeface="Arial" panose="020B0604020202020204" pitchFamily="34" charset="0"/>
                        </a:rPr>
                        <a:t>Naikinami atskiri </a:t>
                      </a:r>
                      <a:r>
                        <a:rPr lang="lt-LT" sz="2000" kern="1200" dirty="0">
                          <a:solidFill>
                            <a:srgbClr val="0070C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dokumentai</a:t>
                      </a:r>
                    </a:p>
                    <a:p>
                      <a:endParaRPr lang="lt-LT" dirty="0">
                        <a:latin typeface="Arial" panose="020B0604020202020204" pitchFamily="34" charset="0"/>
                        <a:cs typeface="Arial" panose="020B0604020202020204" pitchFamily="34" charset="0"/>
                      </a:endParaRPr>
                    </a:p>
                  </a:txBody>
                  <a:tcPr/>
                </a:tc>
                <a:tc>
                  <a:txBody>
                    <a:bodyPr/>
                    <a:lstStyle/>
                    <a:p>
                      <a:pPr marL="285750" indent="-285750">
                        <a:buFont typeface="Wingdings" panose="05000000000000000000" pitchFamily="2" charset="2"/>
                        <a:buChar char="Ø"/>
                      </a:pPr>
                      <a:r>
                        <a:rPr lang="lt-LT" sz="1800" dirty="0">
                          <a:solidFill>
                            <a:srgbClr val="0070C0"/>
                          </a:solidFill>
                          <a:latin typeface="Arial" panose="020B0604020202020204" pitchFamily="34" charset="0"/>
                          <a:cs typeface="Arial" panose="020B0604020202020204" pitchFamily="34" charset="0"/>
                        </a:rPr>
                        <a:t>Aktas rengiamas pagal Įslaptintos informacijos administravimo tvarkos aprašą</a:t>
                      </a:r>
                    </a:p>
                    <a:p>
                      <a:pPr marL="285750" indent="-285750">
                        <a:buFont typeface="Wingdings" panose="05000000000000000000" pitchFamily="2" charset="2"/>
                        <a:buChar char="Ø"/>
                      </a:pPr>
                      <a:r>
                        <a:rPr lang="lt-LT" sz="1800" dirty="0">
                          <a:solidFill>
                            <a:srgbClr val="0070C0"/>
                          </a:solidFill>
                          <a:latin typeface="Arial" panose="020B0604020202020204" pitchFamily="34" charset="0"/>
                          <a:cs typeface="Arial" panose="020B0604020202020204" pitchFamily="34" charset="0"/>
                        </a:rPr>
                        <a:t>Naikinami atskiri </a:t>
                      </a:r>
                      <a:r>
                        <a:rPr lang="lt-LT" sz="20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dokumentai</a:t>
                      </a:r>
                    </a:p>
                    <a:p>
                      <a:endParaRPr lang="lt-LT" dirty="0">
                        <a:latin typeface="Arial" panose="020B0604020202020204" pitchFamily="34" charset="0"/>
                        <a:cs typeface="Arial" panose="020B0604020202020204" pitchFamily="34" charset="0"/>
                      </a:endParaRPr>
                    </a:p>
                  </a:txBody>
                  <a:tcPr/>
                </a:tc>
                <a:tc>
                  <a:txBody>
                    <a:bodyPr/>
                    <a:lstStyle/>
                    <a:p>
                      <a:pPr marL="285750" indent="-285750">
                        <a:buFont typeface="Wingdings" panose="05000000000000000000" pitchFamily="2" charset="2"/>
                        <a:buChar char="Ø"/>
                      </a:pPr>
                      <a:r>
                        <a:rPr lang="lt-LT" sz="1800" dirty="0">
                          <a:solidFill>
                            <a:srgbClr val="0070C0"/>
                          </a:solidFill>
                          <a:latin typeface="Arial" panose="020B0604020202020204" pitchFamily="34" charset="0"/>
                          <a:cs typeface="Arial" panose="020B0604020202020204" pitchFamily="34" charset="0"/>
                        </a:rPr>
                        <a:t>Aktas rengiamas pagal Dokumentų tvarkymo ir apskaitos taisykles</a:t>
                      </a:r>
                    </a:p>
                    <a:p>
                      <a:pPr marL="285750" indent="-285750">
                        <a:buFont typeface="Wingdings" panose="05000000000000000000" pitchFamily="2" charset="2"/>
                        <a:buChar char="Ø"/>
                      </a:pPr>
                      <a:r>
                        <a:rPr lang="lt-LT" sz="1800" dirty="0">
                          <a:solidFill>
                            <a:srgbClr val="0070C0"/>
                          </a:solidFill>
                          <a:latin typeface="Arial" panose="020B0604020202020204" pitchFamily="34" charset="0"/>
                          <a:cs typeface="Arial" panose="020B0604020202020204" pitchFamily="34" charset="0"/>
                        </a:rPr>
                        <a:t>Naikinamos </a:t>
                      </a:r>
                      <a:r>
                        <a:rPr lang="lt-LT" sz="20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bylos</a:t>
                      </a:r>
                    </a:p>
                    <a:p>
                      <a:pPr marL="285750" indent="-285750">
                        <a:buFont typeface="Wingdings" panose="05000000000000000000" pitchFamily="2" charset="2"/>
                        <a:buChar char="Ø"/>
                      </a:pPr>
                      <a:r>
                        <a:rPr lang="lt-LT" sz="1800" dirty="0">
                          <a:solidFill>
                            <a:srgbClr val="0070C0"/>
                          </a:solidFill>
                          <a:latin typeface="Arial" panose="020B0604020202020204" pitchFamily="34" charset="0"/>
                          <a:cs typeface="Arial" panose="020B0604020202020204" pitchFamily="34" charset="0"/>
                        </a:rPr>
                        <a:t>Antraštėje turi būti žodis „Išslaptinti ... „</a:t>
                      </a:r>
                    </a:p>
                    <a:p>
                      <a:pPr marL="285750" indent="-285750">
                        <a:buFont typeface="Wingdings" panose="05000000000000000000" pitchFamily="2" charset="2"/>
                        <a:buChar char="v"/>
                      </a:pPr>
                      <a:endParaRPr lang="lt-LT"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64944536"/>
                  </a:ext>
                </a:extLst>
              </a:tr>
              <a:tr h="1590395">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lt-LT" sz="1800" dirty="0">
                          <a:solidFill>
                            <a:srgbClr val="0070C0"/>
                          </a:solidFill>
                          <a:latin typeface="Arial" panose="020B0604020202020204" pitchFamily="34" charset="0"/>
                          <a:cs typeface="Arial" panose="020B0604020202020204" pitchFamily="34" charset="0"/>
                        </a:rPr>
                        <a:t>Archyvui teikiamas derinti </a:t>
                      </a:r>
                      <a:r>
                        <a:rPr lang="lt-LT" sz="20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a:t>
                      </a:r>
                      <a:r>
                        <a:rPr lang="lt-LT" sz="1800" dirty="0">
                          <a:solidFill>
                            <a:srgbClr val="0070C0"/>
                          </a:solidFill>
                          <a:latin typeface="Arial" panose="020B0604020202020204" pitchFamily="34" charset="0"/>
                          <a:cs typeface="Arial" panose="020B0604020202020204" pitchFamily="34" charset="0"/>
                        </a:rPr>
                        <a:t>egzempliorius sunaikinimo akto</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lt-LT" sz="1800" dirty="0">
                          <a:solidFill>
                            <a:srgbClr val="0070C0"/>
                          </a:solidFill>
                          <a:latin typeface="Arial" panose="020B0604020202020204" pitchFamily="34" charset="0"/>
                          <a:cs typeface="Arial" panose="020B0604020202020204" pitchFamily="34" charset="0"/>
                        </a:rPr>
                        <a:t>Lydraščio slaptumo žyma „</a:t>
                      </a:r>
                      <a:r>
                        <a:rPr lang="lt-LT" sz="2000" b="1" dirty="0">
                          <a:solidFill>
                            <a:srgbClr val="0070C0"/>
                          </a:solidFill>
                          <a:latin typeface="Arial" panose="020B0604020202020204" pitchFamily="34" charset="0"/>
                          <a:cs typeface="Arial" panose="020B0604020202020204" pitchFamily="34" charset="0"/>
                        </a:rPr>
                        <a:t>RIBOTO NAUDOJIMO, be priedo neįslaptinta</a:t>
                      </a:r>
                      <a:r>
                        <a:rPr lang="lt-LT" sz="1800" dirty="0">
                          <a:latin typeface="Arial" panose="020B0604020202020204" pitchFamily="34" charset="0"/>
                          <a:cs typeface="Arial" panose="020B0604020202020204" pitchFamily="34" charset="0"/>
                        </a:rPr>
                        <a:t>“</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lt-LT" sz="1800" dirty="0">
                          <a:solidFill>
                            <a:srgbClr val="0070C0"/>
                          </a:solidFill>
                          <a:latin typeface="Arial" panose="020B0604020202020204" pitchFamily="34" charset="0"/>
                          <a:cs typeface="Arial" panose="020B0604020202020204" pitchFamily="34" charset="0"/>
                        </a:rPr>
                        <a:t>Archyvui teikiami derinti </a:t>
                      </a:r>
                      <a:r>
                        <a:rPr lang="lt-LT" sz="20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a:t>
                      </a:r>
                      <a:r>
                        <a:rPr lang="lt-LT" sz="1800" dirty="0">
                          <a:solidFill>
                            <a:srgbClr val="0070C0"/>
                          </a:solidFill>
                          <a:latin typeface="Arial" panose="020B0604020202020204" pitchFamily="34" charset="0"/>
                          <a:cs typeface="Arial" panose="020B0604020202020204" pitchFamily="34" charset="0"/>
                        </a:rPr>
                        <a:t>egzemplioriai sunaikinimo akto</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lt-LT" sz="1800" dirty="0">
                          <a:solidFill>
                            <a:srgbClr val="0070C0"/>
                          </a:solidFill>
                          <a:latin typeface="Arial" panose="020B0604020202020204" pitchFamily="34" charset="0"/>
                          <a:cs typeface="Arial" panose="020B0604020202020204" pitchFamily="34" charset="0"/>
                        </a:rPr>
                        <a:t>Lydraštis </a:t>
                      </a:r>
                      <a:r>
                        <a:rPr lang="lt-LT" sz="2000" b="1"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be</a:t>
                      </a:r>
                      <a:r>
                        <a:rPr lang="lt-LT" sz="1800" dirty="0">
                          <a:solidFill>
                            <a:srgbClr val="0070C0"/>
                          </a:solidFill>
                          <a:latin typeface="Arial" panose="020B0604020202020204" pitchFamily="34" charset="0"/>
                          <a:cs typeface="Arial" panose="020B0604020202020204" pitchFamily="34" charset="0"/>
                        </a:rPr>
                        <a:t> slaptumo žymos</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lt-LT" sz="14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registruojamas įstaigos siunčiamų</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lt-LT" sz="14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dokumentų registre (</a:t>
                      </a:r>
                      <a:r>
                        <a:rPr kumimoji="0" lang="lt-LT" sz="1400" b="1" i="0" u="sng"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ne</a:t>
                      </a:r>
                      <a:r>
                        <a:rPr kumimoji="0" lang="lt-LT" sz="1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 „Įslaptintų  </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lt-LT" sz="1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      siunčiamų dokumentų registre“ ! ! !</a:t>
                      </a:r>
                      <a:r>
                        <a:rPr kumimoji="0" lang="lt-LT" sz="14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lang="lt-LT" dirty="0">
                        <a:solidFill>
                          <a:srgbClr val="0070C0"/>
                        </a:solidFill>
                        <a:latin typeface="Arial" panose="020B0604020202020204" pitchFamily="34" charset="0"/>
                        <a:cs typeface="Arial" panose="020B0604020202020204" pitchFamily="34" charset="0"/>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lt-LT" sz="1800" dirty="0">
                          <a:solidFill>
                            <a:srgbClr val="0070C0"/>
                          </a:solidFill>
                          <a:latin typeface="Arial" panose="020B0604020202020204" pitchFamily="34" charset="0"/>
                          <a:cs typeface="Arial" panose="020B0604020202020204" pitchFamily="34" charset="0"/>
                        </a:rPr>
                        <a:t>Archyvui naikinimo aktas teikiamas derinti EAIS priemonėmis</a:t>
                      </a:r>
                    </a:p>
                    <a:p>
                      <a:endParaRPr lang="lt-LT"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8812560"/>
                  </a:ext>
                </a:extLst>
              </a:tr>
            </a:tbl>
          </a:graphicData>
        </a:graphic>
      </p:graphicFrame>
      <p:sp>
        <p:nvSpPr>
          <p:cNvPr id="7" name="Rodyklė: žemyn 6">
            <a:extLst>
              <a:ext uri="{FF2B5EF4-FFF2-40B4-BE49-F238E27FC236}">
                <a16:creationId xmlns:a16="http://schemas.microsoft.com/office/drawing/2014/main" id="{85F33116-CAAA-4186-A5A1-DC5DA40C35A0}"/>
              </a:ext>
            </a:extLst>
          </p:cNvPr>
          <p:cNvSpPr/>
          <p:nvPr/>
        </p:nvSpPr>
        <p:spPr>
          <a:xfrm>
            <a:off x="1944097" y="1451723"/>
            <a:ext cx="254523" cy="29223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8" name="Rodyklė: žemyn 7">
            <a:extLst>
              <a:ext uri="{FF2B5EF4-FFF2-40B4-BE49-F238E27FC236}">
                <a16:creationId xmlns:a16="http://schemas.microsoft.com/office/drawing/2014/main" id="{D2B8F757-9007-42AB-A5DF-498165CF2518}"/>
              </a:ext>
            </a:extLst>
          </p:cNvPr>
          <p:cNvSpPr/>
          <p:nvPr/>
        </p:nvSpPr>
        <p:spPr>
          <a:xfrm>
            <a:off x="5968738" y="1451724"/>
            <a:ext cx="254523" cy="29223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9" name="Rodyklė: žemyn 8">
            <a:extLst>
              <a:ext uri="{FF2B5EF4-FFF2-40B4-BE49-F238E27FC236}">
                <a16:creationId xmlns:a16="http://schemas.microsoft.com/office/drawing/2014/main" id="{D7C61A5C-BF1E-4C9A-BAF1-48A76E086536}"/>
              </a:ext>
            </a:extLst>
          </p:cNvPr>
          <p:cNvSpPr/>
          <p:nvPr/>
        </p:nvSpPr>
        <p:spPr>
          <a:xfrm>
            <a:off x="9493759" y="1451723"/>
            <a:ext cx="254523" cy="29223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Tree>
    <p:extLst>
      <p:ext uri="{BB962C8B-B14F-4D97-AF65-F5344CB8AC3E}">
        <p14:creationId xmlns:p14="http://schemas.microsoft.com/office/powerpoint/2010/main" val="209648436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9BA7FFC6-96C2-4157-BB3F-A118D4C3587D}"/>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naikinimas</a:t>
            </a:r>
            <a:endParaRPr lang="lt-LT" dirty="0"/>
          </a:p>
        </p:txBody>
      </p:sp>
      <p:sp>
        <p:nvSpPr>
          <p:cNvPr id="3" name="Turinio vietos rezervavimo ženklas 2">
            <a:extLst>
              <a:ext uri="{FF2B5EF4-FFF2-40B4-BE49-F238E27FC236}">
                <a16:creationId xmlns:a16="http://schemas.microsoft.com/office/drawing/2014/main" id="{752AFA2B-2DB4-4F7E-91D5-D3D0A8C87B8B}"/>
              </a:ext>
            </a:extLst>
          </p:cNvPr>
          <p:cNvSpPr>
            <a:spLocks noGrp="1"/>
          </p:cNvSpPr>
          <p:nvPr>
            <p:ph idx="1"/>
          </p:nvPr>
        </p:nvSpPr>
        <p:spPr>
          <a:xfrm>
            <a:off x="1451579" y="1853754"/>
            <a:ext cx="10074894" cy="4010151"/>
          </a:xfrm>
        </p:spPr>
        <p:txBody>
          <a:bodyPr>
            <a:noAutofit/>
          </a:bodyPr>
          <a:lstStyle/>
          <a:p>
            <a:pPr algn="just">
              <a:spcBef>
                <a:spcPts val="0"/>
              </a:spcBef>
            </a:pPr>
            <a:r>
              <a:rPr lang="lt-LT" sz="2200" dirty="0">
                <a:solidFill>
                  <a:srgbClr val="0070C0"/>
                </a:solidFill>
                <a:latin typeface="Arial" panose="020B0604020202020204" pitchFamily="34" charset="0"/>
                <a:cs typeface="Arial" panose="020B0604020202020204" pitchFamily="34" charset="0"/>
              </a:rPr>
              <a:t>Jeigu įslaptinti dokumentai naikinami smulkinant, sunaikintų įslaptintų dokumentų atraižos negali būti didesnės negu 1,5X20 mm, slaptumo žyma „Visiškai slaptai“ žymimų įslaptintų dokumentų susmulkintos atraižos turi būti sudegintos. </a:t>
            </a:r>
          </a:p>
          <a:p>
            <a:pPr algn="just">
              <a:spcBef>
                <a:spcPts val="0"/>
              </a:spcBef>
            </a:pPr>
            <a:r>
              <a:rPr lang="lt-LT" sz="2200" dirty="0">
                <a:solidFill>
                  <a:srgbClr val="0070C0"/>
                </a:solidFill>
                <a:latin typeface="Arial" panose="020B0604020202020204" pitchFamily="34" charset="0"/>
                <a:cs typeface="Arial" panose="020B0604020202020204" pitchFamily="34" charset="0"/>
              </a:rPr>
              <a:t>Didesnės nei 1,5X20 mm susmulkintų įslaptintų dokumentų, žymimų slaptumo žymomis „Slaptai“, „Konfidencialiai“ ar „Riboto naudojimo“, atraižos turi būti sudegintos.</a:t>
            </a:r>
          </a:p>
          <a:p>
            <a:pPr algn="just">
              <a:spcBef>
                <a:spcPts val="0"/>
              </a:spcBef>
            </a:pPr>
            <a:r>
              <a:rPr lang="lt-LT" sz="2200" dirty="0">
                <a:solidFill>
                  <a:srgbClr val="0070C0"/>
                </a:solidFill>
                <a:latin typeface="Arial" panose="020B0604020202020204" pitchFamily="34" charset="0"/>
                <a:cs typeface="Arial" panose="020B0604020202020204" pitchFamily="34" charset="0"/>
              </a:rPr>
              <a:t>Darbuotojai, atsakingi už įslaptintų dokumentų sunaikinimą, turi pasirašyti atitinkamą sunaikinimo </a:t>
            </a:r>
            <a:r>
              <a:rPr lang="lt-LT" sz="2200" dirty="0">
                <a:solidFill>
                  <a:srgbClr val="0070C0"/>
                </a:solidFill>
                <a:latin typeface="Arial" panose="020B0604020202020204" pitchFamily="34" charset="0"/>
                <a:cs typeface="Arial" panose="020B0604020202020204" pitchFamily="34" charset="0"/>
                <a:hlinkClick r:id="rId2" action="ppaction://hlinkfile"/>
              </a:rPr>
              <a:t>aktą</a:t>
            </a:r>
            <a:r>
              <a:rPr lang="lt-LT" sz="2200" dirty="0">
                <a:solidFill>
                  <a:srgbClr val="0070C0"/>
                </a:solidFill>
                <a:latin typeface="Arial" panose="020B0604020202020204" pitchFamily="34" charset="0"/>
                <a:cs typeface="Arial" panose="020B0604020202020204" pitchFamily="34" charset="0"/>
              </a:rPr>
              <a:t>, patvirtindami įslaptintų dokumentų sunaikinimo faktą.</a:t>
            </a:r>
          </a:p>
        </p:txBody>
      </p:sp>
    </p:spTree>
    <p:extLst>
      <p:ext uri="{BB962C8B-B14F-4D97-AF65-F5344CB8AC3E}">
        <p14:creationId xmlns:p14="http://schemas.microsoft.com/office/powerpoint/2010/main" val="240941910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77CF62B-D83E-41E7-A3C1-315CB57CE389}"/>
              </a:ext>
            </a:extLst>
          </p:cNvPr>
          <p:cNvSpPr>
            <a:spLocks noGrp="1"/>
          </p:cNvSpPr>
          <p:nvPr>
            <p:ph type="title"/>
          </p:nvPr>
        </p:nvSpPr>
        <p:spPr/>
        <p:txBody>
          <a:bodyPr/>
          <a:lstStyle/>
          <a:p>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Įslaptintų dokumentų naikinimas</a:t>
            </a:r>
            <a:endParaRPr lang="lt-LT" dirty="0"/>
          </a:p>
        </p:txBody>
      </p:sp>
      <p:sp>
        <p:nvSpPr>
          <p:cNvPr id="3" name="Turinio vietos rezervavimo ženklas 2">
            <a:extLst>
              <a:ext uri="{FF2B5EF4-FFF2-40B4-BE49-F238E27FC236}">
                <a16:creationId xmlns:a16="http://schemas.microsoft.com/office/drawing/2014/main" id="{97AD4CC0-DABC-4D90-AE16-531AE55EEC9F}"/>
              </a:ext>
            </a:extLst>
          </p:cNvPr>
          <p:cNvSpPr>
            <a:spLocks noGrp="1"/>
          </p:cNvSpPr>
          <p:nvPr>
            <p:ph idx="1"/>
          </p:nvPr>
        </p:nvSpPr>
        <p:spPr>
          <a:xfrm>
            <a:off x="1451579" y="2015731"/>
            <a:ext cx="9848392" cy="4037749"/>
          </a:xfrm>
        </p:spPr>
        <p:txBody>
          <a:bodyPr>
            <a:normAutofit/>
          </a:bodyPr>
          <a:lstStyle/>
          <a:p>
            <a:pPr algn="just">
              <a:spcBef>
                <a:spcPts val="0"/>
              </a:spcBef>
            </a:pPr>
            <a:r>
              <a:rPr lang="lt-LT" sz="2400" dirty="0">
                <a:solidFill>
                  <a:srgbClr val="0070C0"/>
                </a:solidFill>
                <a:latin typeface="Arial" panose="020B0604020202020204" pitchFamily="34" charset="0"/>
                <a:cs typeface="Arial" panose="020B0604020202020204" pitchFamily="34" charset="0"/>
              </a:rPr>
              <a:t>Kad įslaptintų dokumentų ir grąžintų įslaptintų dokumentų egzempliorių lapai sunaikinti, pažymima įslaptintų dokumentų registruose, nurodant sunaikinimo pagrindą (įslaptintų dokumentų sunaikinimo akto datą ir numerį), pavyzdžiui: „Sunaikinta, 2018-11-03 aktas Nr. V4 12RN“ arba „Sunaikinti 2, 3, 4 lapai, 2018-11-20 aktas Nr. V4 22“, arba „Sunaikinti 1, 2, 3 lapai, 2015-11-23 aktas Nr. V4 23KF“</a:t>
            </a:r>
          </a:p>
          <a:p>
            <a:pPr marL="0" indent="0" algn="r">
              <a:buNone/>
            </a:pPr>
            <a:r>
              <a:rPr lang="lt-LT" sz="1600" dirty="0">
                <a:solidFill>
                  <a:srgbClr val="0070C0"/>
                </a:solidFill>
                <a:latin typeface="Arial" panose="020B0604020202020204" pitchFamily="34" charset="0"/>
                <a:cs typeface="Arial" panose="020B0604020202020204" pitchFamily="34" charset="0"/>
                <a:hlinkClick r:id="rId2" action="ppaction://hlinkfile"/>
              </a:rPr>
              <a:t>Užbaigto gautų dokumentų registro pvz.</a:t>
            </a:r>
            <a:endParaRPr lang="lt-LT" sz="1600" dirty="0">
              <a:solidFill>
                <a:srgbClr val="0070C0"/>
              </a:solidFill>
              <a:latin typeface="Arial" panose="020B0604020202020204" pitchFamily="34" charset="0"/>
              <a:cs typeface="Arial" panose="020B0604020202020204" pitchFamily="34" charset="0"/>
            </a:endParaRPr>
          </a:p>
          <a:p>
            <a:pPr marL="0" indent="0" algn="r">
              <a:buNone/>
            </a:pPr>
            <a:r>
              <a:rPr lang="lt-LT" sz="1600" dirty="0">
                <a:solidFill>
                  <a:srgbClr val="0070C0"/>
                </a:solidFill>
                <a:latin typeface="Arial" panose="020B0604020202020204" pitchFamily="34" charset="0"/>
                <a:cs typeface="Arial" panose="020B0604020202020204" pitchFamily="34" charset="0"/>
                <a:hlinkClick r:id="rId3" action="ppaction://hlinkfile"/>
              </a:rPr>
              <a:t>Užbaigtų bylų apskaitos žurnalo pvz.</a:t>
            </a:r>
            <a:endParaRPr lang="lt-LT" sz="16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220562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CC08C1B-0D9E-4DFF-BD9E-7B329ED31B85}"/>
              </a:ext>
            </a:extLst>
          </p:cNvPr>
          <p:cNvSpPr>
            <a:spLocks noGrp="1"/>
          </p:cNvSpPr>
          <p:nvPr>
            <p:ph type="title"/>
          </p:nvPr>
        </p:nvSpPr>
        <p:spPr>
          <a:xfrm>
            <a:off x="1451579" y="620785"/>
            <a:ext cx="9603275" cy="1232969"/>
          </a:xfrm>
        </p:spPr>
        <p:txBody>
          <a:bodyPr>
            <a:normAutofit/>
          </a:bodyPr>
          <a:lstStyle/>
          <a:p>
            <a:pPr>
              <a:lnSpc>
                <a:spcPct val="120000"/>
              </a:lnSpc>
            </a:pPr>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Įslaptintai informacijai įrašyti skirtų laikmenų naikinimas</a:t>
            </a:r>
          </a:p>
        </p:txBody>
      </p:sp>
      <p:sp>
        <p:nvSpPr>
          <p:cNvPr id="3" name="Turinio vietos rezervavimo ženklas 2">
            <a:extLst>
              <a:ext uri="{FF2B5EF4-FFF2-40B4-BE49-F238E27FC236}">
                <a16:creationId xmlns:a16="http://schemas.microsoft.com/office/drawing/2014/main" id="{A6F39788-A148-419D-8FD1-62BEF80E8FD0}"/>
              </a:ext>
            </a:extLst>
          </p:cNvPr>
          <p:cNvSpPr>
            <a:spLocks noGrp="1"/>
          </p:cNvSpPr>
          <p:nvPr>
            <p:ph idx="1"/>
          </p:nvPr>
        </p:nvSpPr>
        <p:spPr/>
        <p:txBody>
          <a:bodyPr>
            <a:normAutofit fontScale="85000" lnSpcReduction="10000"/>
          </a:bodyPr>
          <a:lstStyle/>
          <a:p>
            <a:pPr algn="just">
              <a:lnSpc>
                <a:spcPct val="130000"/>
              </a:lnSpc>
              <a:spcBef>
                <a:spcPts val="0"/>
              </a:spcBef>
            </a:pPr>
            <a:r>
              <a:rPr lang="lt-LT" sz="2400" dirty="0">
                <a:solidFill>
                  <a:srgbClr val="0070C0"/>
                </a:solidFill>
                <a:latin typeface="Arial" panose="020B0604020202020204" pitchFamily="34" charset="0"/>
                <a:cs typeface="Arial" panose="020B0604020202020204" pitchFamily="34" charset="0"/>
              </a:rPr>
              <a:t>Įslaptintai informacijai įrašyti skirtų laikmenų administravimo tvarkos aprašas, patvirtintas Lietuvos Respublikos Vyriausybės 2010 m. liepos 7 d. nutarimu Nr. 1014 (Lietuvos Respublikos Vyriausybės 2016 m. spalio 5 d.  nutarimo Nr. 997 redakcija) reglamentuoja įslaptintai informacijai įrašyti skirtų laikmenų, kuriomis disponuoja paslapčių subjektai, tiekėjai, administravimo (žymėjimo, apskaitos, slaptumo žymų keitimo, naikinimo ir inventorizavimo) procedūras. </a:t>
            </a:r>
          </a:p>
          <a:p>
            <a:pPr algn="just">
              <a:lnSpc>
                <a:spcPct val="130000"/>
              </a:lnSpc>
              <a:spcBef>
                <a:spcPts val="0"/>
              </a:spcBef>
            </a:pPr>
            <a:r>
              <a:rPr lang="lt-LT" sz="2400" dirty="0">
                <a:solidFill>
                  <a:srgbClr val="0070C0"/>
                </a:solidFill>
                <a:latin typeface="Arial" panose="020B0604020202020204" pitchFamily="34" charset="0"/>
                <a:cs typeface="Arial" panose="020B0604020202020204" pitchFamily="34" charset="0"/>
              </a:rPr>
              <a:t>Aprašas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nereglamentuoja</a:t>
            </a:r>
            <a:r>
              <a:rPr lang="lt-LT" sz="2400" dirty="0">
                <a:solidFill>
                  <a:srgbClr val="0070C0"/>
                </a:solidFill>
                <a:latin typeface="Arial" panose="020B0604020202020204" pitchFamily="34" charset="0"/>
                <a:cs typeface="Arial" panose="020B0604020202020204" pitchFamily="34" charset="0"/>
              </a:rPr>
              <a:t> laikmenose užfiksuotos (įrašytos) įslaptintos </a:t>
            </a:r>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informacijos administravimo procedūrų</a:t>
            </a:r>
            <a:r>
              <a:rPr lang="lt-LT" sz="2400" dirty="0">
                <a:solidFill>
                  <a:srgbClr val="0070C0"/>
                </a:solidFill>
                <a:latin typeface="Arial" panose="020B0604020202020204" pitchFamily="34" charset="0"/>
                <a:cs typeface="Arial" panose="020B0604020202020204" pitchFamily="34" charset="0"/>
              </a:rPr>
              <a:t>, išskyrus tokios informacijos neatkuriamą trynimą. </a:t>
            </a:r>
          </a:p>
          <a:p>
            <a:endParaRPr lang="lt-LT" dirty="0"/>
          </a:p>
        </p:txBody>
      </p:sp>
    </p:spTree>
    <p:extLst>
      <p:ext uri="{BB962C8B-B14F-4D97-AF65-F5344CB8AC3E}">
        <p14:creationId xmlns:p14="http://schemas.microsoft.com/office/powerpoint/2010/main" val="3244683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7E79755-FF24-47D5-89A3-C35D208D2AE7}"/>
              </a:ext>
            </a:extLst>
          </p:cNvPr>
          <p:cNvSpPr>
            <a:spLocks noGrp="1"/>
          </p:cNvSpPr>
          <p:nvPr>
            <p:ph type="title"/>
          </p:nvPr>
        </p:nvSpPr>
        <p:spPr/>
        <p:txBody>
          <a:bodyPr>
            <a:noAutofit/>
          </a:bodyPr>
          <a:lstStyle/>
          <a:p>
            <a:r>
              <a:rPr lang="lt-LT" sz="24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VSD reikalavimai dėl įstaigos tesės aktų ir kitų dokumentų, reglamentuojančių įslaptintos informacijos administravimą ir apsaugą</a:t>
            </a:r>
            <a:endParaRPr lang="lt-LT" sz="2400" dirty="0"/>
          </a:p>
        </p:txBody>
      </p:sp>
      <p:sp>
        <p:nvSpPr>
          <p:cNvPr id="3" name="Turinio vietos rezervavimo ženklas 2">
            <a:extLst>
              <a:ext uri="{FF2B5EF4-FFF2-40B4-BE49-F238E27FC236}">
                <a16:creationId xmlns:a16="http://schemas.microsoft.com/office/drawing/2014/main" id="{F41AFFC0-6A0F-446C-BF61-EA7BEECBB9D1}"/>
              </a:ext>
            </a:extLst>
          </p:cNvPr>
          <p:cNvSpPr>
            <a:spLocks noGrp="1"/>
          </p:cNvSpPr>
          <p:nvPr>
            <p:ph idx="1"/>
          </p:nvPr>
        </p:nvSpPr>
        <p:spPr/>
        <p:txBody>
          <a:bodyPr/>
          <a:lstStyle/>
          <a:p>
            <a:pPr lvl="0" algn="just"/>
            <a:r>
              <a:rPr lang="lt-LT" dirty="0">
                <a:solidFill>
                  <a:srgbClr val="0070C0"/>
                </a:solidFill>
                <a:latin typeface="Arial" panose="020B0604020202020204" pitchFamily="34" charset="0"/>
                <a:cs typeface="Arial" panose="020B0604020202020204" pitchFamily="34" charset="0"/>
              </a:rPr>
              <a:t>Teisės aktai, kuriais patvirtinti ĮIRIS nuostatai bei šie saugos dokumentai (jei iki patikrinimo nebuvo gautas leidimas naudoti ĮIRIS):</a:t>
            </a:r>
            <a:endParaRPr lang="lt-LT" sz="3600" dirty="0">
              <a:solidFill>
                <a:srgbClr val="0070C0"/>
              </a:solidFill>
              <a:latin typeface="Arial" panose="020B0604020202020204" pitchFamily="34" charset="0"/>
              <a:cs typeface="Arial" panose="020B0604020202020204" pitchFamily="34" charset="0"/>
            </a:endParaRPr>
          </a:p>
          <a:p>
            <a:pPr lvl="1" algn="just"/>
            <a:r>
              <a:rPr lang="lt-LT" dirty="0">
                <a:solidFill>
                  <a:srgbClr val="0070C0"/>
                </a:solidFill>
                <a:latin typeface="Arial" panose="020B0604020202020204" pitchFamily="34" charset="0"/>
                <a:cs typeface="Arial" panose="020B0604020202020204" pitchFamily="34" charset="0"/>
              </a:rPr>
              <a:t>Specifinių saugumo reikalavimų aprašas;</a:t>
            </a:r>
            <a:endParaRPr lang="lt-LT" sz="3200" dirty="0">
              <a:solidFill>
                <a:srgbClr val="0070C0"/>
              </a:solidFill>
              <a:latin typeface="Arial" panose="020B0604020202020204" pitchFamily="34" charset="0"/>
              <a:cs typeface="Arial" panose="020B0604020202020204" pitchFamily="34" charset="0"/>
            </a:endParaRPr>
          </a:p>
          <a:p>
            <a:pPr lvl="1" algn="just"/>
            <a:r>
              <a:rPr lang="lt-LT" dirty="0">
                <a:solidFill>
                  <a:srgbClr val="0070C0"/>
                </a:solidFill>
                <a:latin typeface="Arial" panose="020B0604020202020204" pitchFamily="34" charset="0"/>
                <a:cs typeface="Arial" panose="020B0604020202020204" pitchFamily="34" charset="0"/>
              </a:rPr>
              <a:t>Saugumo valdymo procedūrų aprašas;</a:t>
            </a:r>
            <a:endParaRPr lang="lt-LT" sz="3200" dirty="0">
              <a:solidFill>
                <a:srgbClr val="0070C0"/>
              </a:solidFill>
              <a:latin typeface="Arial" panose="020B0604020202020204" pitchFamily="34" charset="0"/>
              <a:cs typeface="Arial" panose="020B0604020202020204" pitchFamily="34" charset="0"/>
            </a:endParaRPr>
          </a:p>
          <a:p>
            <a:pPr lvl="1" algn="just"/>
            <a:r>
              <a:rPr lang="lt-LT" dirty="0">
                <a:solidFill>
                  <a:srgbClr val="0070C0"/>
                </a:solidFill>
                <a:latin typeface="Arial" panose="020B0604020202020204" pitchFamily="34" charset="0"/>
                <a:cs typeface="Arial" panose="020B0604020202020204" pitchFamily="34" charset="0"/>
              </a:rPr>
              <a:t>Rizikos analizė;</a:t>
            </a:r>
            <a:endParaRPr lang="lt-LT" sz="3200" dirty="0">
              <a:solidFill>
                <a:srgbClr val="0070C0"/>
              </a:solidFill>
              <a:latin typeface="Arial" panose="020B0604020202020204" pitchFamily="34" charset="0"/>
              <a:cs typeface="Arial" panose="020B0604020202020204" pitchFamily="34" charset="0"/>
            </a:endParaRPr>
          </a:p>
          <a:p>
            <a:pPr lvl="1" algn="just"/>
            <a:r>
              <a:rPr lang="lt-LT" dirty="0">
                <a:solidFill>
                  <a:srgbClr val="0070C0"/>
                </a:solidFill>
                <a:latin typeface="Arial" panose="020B0604020202020204" pitchFamily="34" charset="0"/>
                <a:cs typeface="Arial" panose="020B0604020202020204" pitchFamily="34" charset="0"/>
              </a:rPr>
              <a:t>Saugumo reikalavimų įgyvendinimo patikrinimo ataskaita.</a:t>
            </a:r>
            <a:endParaRPr lang="lt-LT" sz="3200" dirty="0">
              <a:solidFill>
                <a:srgbClr val="0070C0"/>
              </a:solidFill>
              <a:latin typeface="Arial" panose="020B0604020202020204" pitchFamily="34" charset="0"/>
              <a:cs typeface="Arial" panose="020B0604020202020204" pitchFamily="34" charset="0"/>
            </a:endParaRPr>
          </a:p>
          <a:p>
            <a:pPr lvl="0" algn="just"/>
            <a:r>
              <a:rPr lang="lt-LT" dirty="0">
                <a:solidFill>
                  <a:srgbClr val="0070C0"/>
                </a:solidFill>
                <a:latin typeface="Arial" panose="020B0604020202020204" pitchFamily="34" charset="0"/>
                <a:cs typeface="Arial" panose="020B0604020202020204" pitchFamily="34" charset="0"/>
              </a:rPr>
              <a:t>Teisės aktas, kuriuo patvirtinti ĮIRIS naudojamos techninės ir programinės įrangos sąrašai.</a:t>
            </a:r>
            <a:endParaRPr lang="lt-LT" sz="3600" dirty="0">
              <a:solidFill>
                <a:srgbClr val="0070C0"/>
              </a:solidFill>
              <a:latin typeface="Arial" panose="020B0604020202020204" pitchFamily="34" charset="0"/>
              <a:cs typeface="Arial" panose="020B0604020202020204" pitchFamily="34" charset="0"/>
            </a:endParaRPr>
          </a:p>
          <a:p>
            <a:pPr marL="0" indent="0">
              <a:buNone/>
            </a:pPr>
            <a:endParaRPr lang="lt-LT" dirty="0"/>
          </a:p>
          <a:p>
            <a:endParaRPr lang="lt-LT" dirty="0"/>
          </a:p>
        </p:txBody>
      </p:sp>
    </p:spTree>
    <p:extLst>
      <p:ext uri="{BB962C8B-B14F-4D97-AF65-F5344CB8AC3E}">
        <p14:creationId xmlns:p14="http://schemas.microsoft.com/office/powerpoint/2010/main" val="293526422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60B58C5-D377-4166-9B42-D405F357E1E6}"/>
              </a:ext>
            </a:extLst>
          </p:cNvPr>
          <p:cNvSpPr>
            <a:spLocks noGrp="1"/>
          </p:cNvSpPr>
          <p:nvPr>
            <p:ph type="title"/>
          </p:nvPr>
        </p:nvSpPr>
        <p:spPr>
          <a:xfrm>
            <a:off x="1451579" y="612397"/>
            <a:ext cx="9603275" cy="1241358"/>
          </a:xfrm>
        </p:spPr>
        <p:txBody>
          <a:bodyPr>
            <a:normAutofit/>
          </a:bodyPr>
          <a:lstStyle/>
          <a:p>
            <a:pPr>
              <a:lnSpc>
                <a:spcPct val="120000"/>
              </a:lnSpc>
            </a:pPr>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Įslaptintai informacijai įrašyti skirtų laikmenų naikinimas</a:t>
            </a:r>
            <a:endParaRPr lang="lt-LT" dirty="0"/>
          </a:p>
        </p:txBody>
      </p:sp>
      <p:sp>
        <p:nvSpPr>
          <p:cNvPr id="3" name="Turinio vietos rezervavimo ženklas 2">
            <a:extLst>
              <a:ext uri="{FF2B5EF4-FFF2-40B4-BE49-F238E27FC236}">
                <a16:creationId xmlns:a16="http://schemas.microsoft.com/office/drawing/2014/main" id="{5E51B693-68EF-4083-88A3-3FAF4555036D}"/>
              </a:ext>
            </a:extLst>
          </p:cNvPr>
          <p:cNvSpPr>
            <a:spLocks noGrp="1"/>
          </p:cNvSpPr>
          <p:nvPr>
            <p:ph idx="1"/>
          </p:nvPr>
        </p:nvSpPr>
        <p:spPr/>
        <p:txBody>
          <a:bodyPr>
            <a:normAutofit/>
          </a:bodyPr>
          <a:lstStyle/>
          <a:p>
            <a:pPr algn="just">
              <a:spcBef>
                <a:spcPts val="0"/>
              </a:spcBef>
            </a:pPr>
            <a:r>
              <a:rPr lang="lt-LT" sz="2400" dirty="0">
                <a:solidFill>
                  <a:srgbClr val="0070C0"/>
                </a:solidFill>
                <a:latin typeface="Arial" panose="020B0604020202020204" pitchFamily="34" charset="0"/>
                <a:cs typeface="Arial" panose="020B0604020202020204" pitchFamily="34" charset="0"/>
              </a:rPr>
              <a:t>Prieš naikinant laikmenas, surašomas įslaptintai informacijai įrašyti skirtų laikmenų naikinimo aktas. </a:t>
            </a:r>
          </a:p>
          <a:p>
            <a:pPr algn="just">
              <a:spcBef>
                <a:spcPts val="0"/>
              </a:spcBef>
            </a:pPr>
            <a:r>
              <a:rPr lang="lt-LT" sz="2400" dirty="0">
                <a:solidFill>
                  <a:srgbClr val="0070C0"/>
                </a:solidFill>
                <a:latin typeface="Arial" panose="020B0604020202020204" pitchFamily="34" charset="0"/>
                <a:cs typeface="Arial" panose="020B0604020202020204" pitchFamily="34" charset="0"/>
              </a:rPr>
              <a:t>Laikmenų sunaikinimo faktas pažymimas įslaptintai informacijai įrašyti skirtų laikmenų registracijos žurnale.</a:t>
            </a:r>
          </a:p>
        </p:txBody>
      </p:sp>
    </p:spTree>
    <p:extLst>
      <p:ext uri="{BB962C8B-B14F-4D97-AF65-F5344CB8AC3E}">
        <p14:creationId xmlns:p14="http://schemas.microsoft.com/office/powerpoint/2010/main" val="1467580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BFC3EBDC-6D24-481B-A3B3-E2FA4305D8D2}"/>
              </a:ext>
            </a:extLst>
          </p:cNvPr>
          <p:cNvSpPr>
            <a:spLocks noGrp="1"/>
          </p:cNvSpPr>
          <p:nvPr>
            <p:ph type="title"/>
          </p:nvPr>
        </p:nvSpPr>
        <p:spPr>
          <a:xfrm>
            <a:off x="1451579" y="444617"/>
            <a:ext cx="9603275" cy="1199625"/>
          </a:xfrm>
        </p:spPr>
        <p:txBody>
          <a:bodyPr>
            <a:normAutofit fontScale="90000"/>
          </a:bodyPr>
          <a:lstStyle/>
          <a:p>
            <a:pPr>
              <a:lnSpc>
                <a:spcPct val="120000"/>
              </a:lnSpc>
            </a:pPr>
            <a:r>
              <a:rPr lang="lt-LT"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LIETUVOS RESPUBLIKOS VALSTYBĖS IR TARNYBOS PASLAPČIŲ ĮSTATYMAS </a:t>
            </a:r>
            <a:r>
              <a:rPr lang="lt-LT" sz="22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(Suvestinė redakcija nuo 2018-04-28)</a:t>
            </a:r>
            <a:endParaRPr lang="lt-LT" sz="2200" dirty="0"/>
          </a:p>
        </p:txBody>
      </p:sp>
      <p:sp>
        <p:nvSpPr>
          <p:cNvPr id="3" name="Turinio vietos rezervavimo ženklas 2">
            <a:extLst>
              <a:ext uri="{FF2B5EF4-FFF2-40B4-BE49-F238E27FC236}">
                <a16:creationId xmlns:a16="http://schemas.microsoft.com/office/drawing/2014/main" id="{78775863-E50A-4DC0-A724-F4153E87FC5C}"/>
              </a:ext>
            </a:extLst>
          </p:cNvPr>
          <p:cNvSpPr>
            <a:spLocks noGrp="1"/>
          </p:cNvSpPr>
          <p:nvPr>
            <p:ph idx="1"/>
          </p:nvPr>
        </p:nvSpPr>
        <p:spPr>
          <a:xfrm>
            <a:off x="1451579" y="2015732"/>
            <a:ext cx="9603275" cy="3797839"/>
          </a:xfrm>
        </p:spPr>
        <p:txBody>
          <a:bodyPr>
            <a:noAutofit/>
          </a:bodyPr>
          <a:lstStyle/>
          <a:p>
            <a:pPr algn="just">
              <a:spcBef>
                <a:spcPts val="0"/>
              </a:spcBef>
            </a:pPr>
            <a:r>
              <a:rPr lang="lt-LT" sz="22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Personalo patikimumo užtikrinimas </a:t>
            </a:r>
            <a:r>
              <a:rPr lang="lt-LT" sz="2200" dirty="0">
                <a:solidFill>
                  <a:srgbClr val="0070C0"/>
                </a:solidFill>
                <a:latin typeface="Arial" panose="020B0604020202020204" pitchFamily="34" charset="0"/>
                <a:cs typeface="Arial" panose="020B0604020202020204" pitchFamily="34" charset="0"/>
              </a:rPr>
              <a:t>– darbo ar susipažinimo su įslaptinta informacija sąlygų nustatymas ir asmenų, kurie pretenduoja gauti </a:t>
            </a:r>
            <a:r>
              <a:rPr lang="lt-LT" sz="2200"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leidimus</a:t>
            </a:r>
            <a:r>
              <a:rPr lang="lt-LT" sz="22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dirbti ar susipažinti su įslaptinta informacija </a:t>
            </a:r>
            <a:r>
              <a:rPr lang="lt-LT" sz="28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arba</a:t>
            </a:r>
            <a:r>
              <a:rPr lang="lt-LT" sz="2200" dirty="0">
                <a:solidFill>
                  <a:srgbClr val="0070C0"/>
                </a:solidFill>
                <a:latin typeface="Arial" panose="020B0604020202020204" pitchFamily="34" charset="0"/>
                <a:cs typeface="Arial" panose="020B0604020202020204" pitchFamily="34" charset="0"/>
              </a:rPr>
              <a:t> </a:t>
            </a:r>
            <a:r>
              <a:rPr lang="lt-LT" sz="2200"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teisę </a:t>
            </a:r>
            <a:r>
              <a:rPr lang="lt-LT" sz="22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dirbti ar susipažinti su įslaptinta informacija, žymima slaptumo žyma „Riboto naudojimo“</a:t>
            </a:r>
            <a:r>
              <a:rPr lang="lt-LT" sz="2200" dirty="0">
                <a:solidFill>
                  <a:srgbClr val="0070C0"/>
                </a:solidFill>
                <a:latin typeface="Arial" panose="020B0604020202020204" pitchFamily="34" charset="0"/>
                <a:cs typeface="Arial" panose="020B0604020202020204" pitchFamily="34" charset="0"/>
              </a:rPr>
              <a:t>, tikrinimo procedūros, kurias atlikus priimamas sprendimas, ar asmeniui galima patikėti įslaptintą informaciją, taip pat šių asmenų kontrolė (priežiūra) ir periodiškas instruktavimas apie įslaptintos informacijos apsaugos reikalavimus ir supažindinimas su atsakomybe už tokių reikalavimų pažeidimą.</a:t>
            </a:r>
          </a:p>
        </p:txBody>
      </p:sp>
    </p:spTree>
    <p:extLst>
      <p:ext uri="{BB962C8B-B14F-4D97-AF65-F5344CB8AC3E}">
        <p14:creationId xmlns:p14="http://schemas.microsoft.com/office/powerpoint/2010/main" val="3821794746"/>
      </p:ext>
    </p:extLst>
  </p:cSld>
  <p:clrMapOvr>
    <a:masterClrMapping/>
  </p:clrMapOvr>
</p:sld>
</file>

<file path=ppt/theme/theme1.xml><?xml version="1.0" encoding="utf-8"?>
<a:theme xmlns:a="http://schemas.openxmlformats.org/drawingml/2006/main" name="Galerija">
  <a:themeElements>
    <a:clrScheme name="Galerij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ja">
      <a:majorFont>
        <a:latin typeface="Gill Sans M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j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
  <TotalTime>2125</TotalTime>
  <Words>4777</Words>
  <Application>Microsoft Office PowerPoint</Application>
  <PresentationFormat>Plačiaekranė</PresentationFormat>
  <Paragraphs>446</Paragraphs>
  <Slides>80</Slides>
  <Notes>0</Notes>
  <HiddenSlides>0</HiddenSlides>
  <MMClips>0</MMClips>
  <ScaleCrop>false</ScaleCrop>
  <HeadingPairs>
    <vt:vector size="6" baseType="variant">
      <vt:variant>
        <vt:lpstr>Naudojami šriftai</vt:lpstr>
      </vt:variant>
      <vt:variant>
        <vt:i4>5</vt:i4>
      </vt:variant>
      <vt:variant>
        <vt:lpstr>Tema</vt:lpstr>
      </vt:variant>
      <vt:variant>
        <vt:i4>1</vt:i4>
      </vt:variant>
      <vt:variant>
        <vt:lpstr>Skaidrių pavadinimai</vt:lpstr>
      </vt:variant>
      <vt:variant>
        <vt:i4>80</vt:i4>
      </vt:variant>
    </vt:vector>
  </HeadingPairs>
  <TitlesOfParts>
    <vt:vector size="86" baseType="lpstr">
      <vt:lpstr>Arial</vt:lpstr>
      <vt:lpstr>Arial Black</vt:lpstr>
      <vt:lpstr>Gill Sans MT</vt:lpstr>
      <vt:lpstr>Times New Roman</vt:lpstr>
      <vt:lpstr>Wingdings</vt:lpstr>
      <vt:lpstr>Galerija</vt:lpstr>
      <vt:lpstr>Įslaptintų dokumentų valdymo aktualijos, PRAKTINIAI ASPEKTAI</vt:lpstr>
      <vt:lpstr>Teisės aktai, reglamentuojantys įslaptintos informacijos administravimą ir apsaugą</vt:lpstr>
      <vt:lpstr>VSD reikalavimai dėl įstaigos tesės aktų ir kitų dokumentų, reglamentuojančių įslaptintos informacijos administravimą ir apsaugą</vt:lpstr>
      <vt:lpstr>VSD reikalavimai dėl įstaigos tesės aktų ir kitų dokumentų, reglamentuojančių įslaptintos informacijos administravimą ir apsaugą</vt:lpstr>
      <vt:lpstr>VSD reikalavimai dėl įstaigos tesės aktų ir kitų dokumentų, reglamentuojančių įslaptintos informacijos administravimą ir apsaugą</vt:lpstr>
      <vt:lpstr>VSD reikalavimai dėl įstaigos tesės aktų ir kitų dokumentų, reglamentuojančių įslaptintos informacijos administravimą ir apsaugą</vt:lpstr>
      <vt:lpstr>VSD reikalavimai dėl įstaigos tesės aktų ir kitų dokumentų, reglamentuojančių įslaptintos informacijos administravimą ir apsaugą</vt:lpstr>
      <vt:lpstr>VSD reikalavimai dėl įstaigos tesės aktų ir kitų dokumentų, reglamentuojančių įslaptintos informacijos administravimą ir apsaugą</vt:lpstr>
      <vt:lpstr>LIETUVOS RESPUBLIKOS VALSTYBĖS IR TARNYBOS PASLAPČIŲ ĮSTATYMAS (Suvestinė redakcija nuo 2018-04-28)</vt:lpstr>
      <vt:lpstr>LIETUVOS RESPUBLIKOS VALSTYBĖS IR TARNYBOS PASLAPČIŲ ĮSTATYMAS (Suvestinė redakcija nuo 2018-04-28)</vt:lpstr>
      <vt:lpstr>LIETUVOS RESPUBLIKOS VALSTYBĖS IR TARNYBOS PASLAPČIŲ ĮSTATYMAS (Suvestinė redakcija nuo 2018-04-28)</vt:lpstr>
      <vt:lpstr>LIETUVOS RESPUBLIKOS VALSTYBĖS IR TARNYBOS PASLAPČIŲ ĮSTATYMAS (Suvestinė redakcija nuo 2018-04-28)</vt:lpstr>
      <vt:lpstr>LIETUVOS RESPUBLIKOS VALSTYBĖS IR TARNYBOS PASLAPČIŲ ĮSTATYMAS (Suvestinė redakcija nuo 2018-04-28)</vt:lpstr>
      <vt:lpstr>LIETUVOS RESPUBLIKOS VALSTYBĖS IR TARNYBOS PASLAPČIŲ ĮSTATYMAS (Suvestinė redakcija nuo 2018-04-28)</vt:lpstr>
      <vt:lpstr>LIETUVOS RESPUBLIKOS VALSTYBĖS IR TARNYBOS PASLAPČIŲ ĮSTATYMAS (Suvestinė redakcija nuo 2018-04-28)</vt:lpstr>
      <vt:lpstr>Įslaptintų dokumentų rengimas</vt:lpstr>
      <vt:lpstr>Įslaptintų dokumentų rengimas</vt:lpstr>
      <vt:lpstr>Įslaptintų dokumentų rengimas</vt:lpstr>
      <vt:lpstr>Įslaptintų dokumentų rengimas</vt:lpstr>
      <vt:lpstr>Įslaptintų dokumentų rengimas</vt:lpstr>
      <vt:lpstr>Įslaptintų dokumentų rengimas</vt:lpstr>
      <vt:lpstr>Įslaptintų dokumentų rengimas</vt:lpstr>
      <vt:lpstr>Įslaptintų dokumentų rengimas</vt:lpstr>
      <vt:lpstr>Įslaptintų dokumentų registravimas</vt:lpstr>
      <vt:lpstr>Įslaptintų dokumentų registravimas</vt:lpstr>
      <vt:lpstr>Įslaptintų dokumentų registravimas</vt:lpstr>
      <vt:lpstr>Įslaptintų dokumentų registravimas</vt:lpstr>
      <vt:lpstr>Įslaptintų dokumentų registravimas</vt:lpstr>
      <vt:lpstr>Įslaptintų dokumentų registravimas</vt:lpstr>
      <vt:lpstr>Dokumentų įslaptinimas</vt:lpstr>
      <vt:lpstr>Dokumentų įslaptinimas</vt:lpstr>
      <vt:lpstr>Dokumentų įslaptinimas</vt:lpstr>
      <vt:lpstr>Dokumentų įslaptinimas</vt:lpstr>
      <vt:lpstr>Dokumentų įslaptinimas</vt:lpstr>
      <vt:lpstr>Dokumentų įslaptinimas</vt:lpstr>
      <vt:lpstr>Dokumentų įslaptinimas</vt:lpstr>
      <vt:lpstr>Dokumentacijos planas</vt:lpstr>
      <vt:lpstr>Dokumentacijos planas</vt:lpstr>
      <vt:lpstr>Dokumentacijos planas</vt:lpstr>
      <vt:lpstr>Dokumentacijos plano pateikimas archyvui derinti</vt:lpstr>
      <vt:lpstr>Kitų Įslaptintos informacijos administravimo dokumentų pateikimas archyvui derinti</vt:lpstr>
      <vt:lpstr>Dokumentacijos planas</vt:lpstr>
      <vt:lpstr>UŽBAIGTŲ ĮSLAPTINTŲ BYLŲ APSKAITA  </vt:lpstr>
      <vt:lpstr>UŽBAIGTŲ ĮSLAPTINTŲ BYLŲ APSKAITA</vt:lpstr>
      <vt:lpstr>ĮSLAPTINTŲ DOKUMENTŲ INVENTORIZACIJA  </vt:lpstr>
      <vt:lpstr>ĮSLAPTINTŲ DOKUMENTŲ INVENTORIZACIJA</vt:lpstr>
      <vt:lpstr>Įslaptintų Dokumentų išslaptinimas</vt:lpstr>
      <vt:lpstr>Įslaptintų Dokumentų išslaptinimas</vt:lpstr>
      <vt:lpstr>Įslaptintų Dokumentų išslaptinimas</vt:lpstr>
      <vt:lpstr>Įslaptintų Dokumentų išslaptinimas</vt:lpstr>
      <vt:lpstr>Įslaptintų Dokumentų išslaptinimas</vt:lpstr>
      <vt:lpstr>Įslaptintų Dokumentų išslaptinimas</vt:lpstr>
      <vt:lpstr>Įslaptintų Dokumentų išslaptinimas</vt:lpstr>
      <vt:lpstr>Įslaptintų Dokumentų išslaptinimas</vt:lpstr>
      <vt:lpstr>Įslaptintų Dokumentų išslaptinimas</vt:lpstr>
      <vt:lpstr>Įslaptintų Dokumentų išslaptinimas</vt:lpstr>
      <vt:lpstr>Įslaptintų Dokumentų išslaptinimas</vt:lpstr>
      <vt:lpstr>Įslaptintų dokumentų naikinimas </vt:lpstr>
      <vt:lpstr>Įslaptintų dokumentų naikinimas</vt:lpstr>
      <vt:lpstr>Įslaptintų dokumentų naikinimas</vt:lpstr>
      <vt:lpstr>Įslaptintų dokumentų registrų naikinimas</vt:lpstr>
      <vt:lpstr>Įslaptintų dokumentų registrų naikinimas</vt:lpstr>
      <vt:lpstr>Įslaptintų dokumentų registrų naikinimas</vt:lpstr>
      <vt:lpstr>Įslaptintų dokumentų registrų naikinimas</vt:lpstr>
      <vt:lpstr>Įslaptintų dokumentų registrų naikinimas</vt:lpstr>
      <vt:lpstr>Įslaptintų dokumentų registrų naikinimas</vt:lpstr>
      <vt:lpstr>Įslaptintų susirašinėjimo dokumentų naikinimas</vt:lpstr>
      <vt:lpstr>Įslaptintų susirašinėjimo dokumentų naikinimas</vt:lpstr>
      <vt:lpstr>Įslaptintų susirašinėjimo dokumentų naikinimas</vt:lpstr>
      <vt:lpstr>Kitų Įslaptintų dokumentų naikinimas</vt:lpstr>
      <vt:lpstr>Kitų Įslaptintų dokumentų naikinimas</vt:lpstr>
      <vt:lpstr>Kitų Įslaptintų dokumentų naikinimas</vt:lpstr>
      <vt:lpstr>Kitų Įslaptintų dokumentų naikinimas</vt:lpstr>
      <vt:lpstr>Įslaptintų mobilizacijos planų naikinimas</vt:lpstr>
      <vt:lpstr>Įslaptintų mobilizacijos planų naikinimas</vt:lpstr>
      <vt:lpstr>Įslaptintų dokumentų naikinimas</vt:lpstr>
      <vt:lpstr>Įslaptintų dokumentų naikinimas</vt:lpstr>
      <vt:lpstr>Įslaptintų dokumentų naikinimas</vt:lpstr>
      <vt:lpstr>Įslaptintai informacijai įrašyti skirtų laikmenų naikinimas</vt:lpstr>
      <vt:lpstr>Įslaptintai informacijai įrašyti skirtų laikmenų naikinimas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SV</dc:creator>
  <cp:lastModifiedBy>SV</cp:lastModifiedBy>
  <cp:revision>478</cp:revision>
  <dcterms:created xsi:type="dcterms:W3CDTF">2018-07-24T12:21:00Z</dcterms:created>
  <dcterms:modified xsi:type="dcterms:W3CDTF">2018-09-27T12:19:56Z</dcterms:modified>
</cp:coreProperties>
</file>